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6" r:id="rId5"/>
    <p:sldId id="267" r:id="rId6"/>
    <p:sldId id="311" r:id="rId7"/>
    <p:sldId id="269" r:id="rId8"/>
    <p:sldId id="274" r:id="rId9"/>
    <p:sldId id="270" r:id="rId10"/>
    <p:sldId id="309" r:id="rId11"/>
    <p:sldId id="298" r:id="rId12"/>
    <p:sldId id="316" r:id="rId13"/>
    <p:sldId id="317" r:id="rId14"/>
    <p:sldId id="318" r:id="rId15"/>
    <p:sldId id="319" r:id="rId16"/>
    <p:sldId id="301" r:id="rId17"/>
    <p:sldId id="296" r:id="rId18"/>
    <p:sldId id="308" r:id="rId19"/>
    <p:sldId id="302" r:id="rId20"/>
    <p:sldId id="276" r:id="rId21"/>
    <p:sldId id="304" r:id="rId22"/>
    <p:sldId id="305" r:id="rId23"/>
    <p:sldId id="306" r:id="rId24"/>
    <p:sldId id="299" r:id="rId25"/>
    <p:sldId id="307" r:id="rId26"/>
    <p:sldId id="27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0000FF"/>
    <a:srgbClr val="21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7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55C25-9BE1-479A-9300-D13CEA870C31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E2301-8FE1-486C-A1C5-A5625D65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E2301-8FE1-486C-A1C5-A5625D6533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0DF47F7-C5DE-439C-B473-43AEF6A0B208}" type="datetime1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 dirty="0"/>
              <a:t>Qualcomm Innovation Fellowship India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1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8E600-3327-488D-A181-D97360EEBFEC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0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120D0-48D4-493C-8C2F-DA4458308AD3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88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9060" y="1931784"/>
            <a:ext cx="11430000" cy="137576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>
              <a:buFont typeface="Qualcomm Regular" pitchFamily="34" charset="0"/>
              <a:buChar char="−"/>
              <a:defRPr/>
            </a:lvl5pPr>
            <a:lvl6pPr marL="1628775" indent="0">
              <a:buNone/>
              <a:defRPr sz="12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83544" y="712840"/>
            <a:ext cx="11432977" cy="5401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283544" y="1426471"/>
            <a:ext cx="11432977" cy="350865"/>
          </a:xfrm>
        </p:spPr>
        <p:txBody>
          <a:bodyPr tIns="0" bIns="0" anchor="t"/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70367" y="504825"/>
            <a:ext cx="10272065" cy="0"/>
          </a:xfrm>
          <a:prstGeom prst="line">
            <a:avLst/>
          </a:prstGeom>
          <a:ln w="47625">
            <a:gradFill flip="none" rotWithShape="1">
              <a:gsLst>
                <a:gs pos="100000">
                  <a:srgbClr val="0067B4"/>
                </a:gs>
                <a:gs pos="0">
                  <a:srgbClr val="004F8A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</p:spPr>
        <p:txBody>
          <a:bodyPr/>
          <a:lstStyle/>
          <a:p>
            <a:r>
              <a:rPr lang="en-US"/>
              <a:t>Qualcomm Innovation Fellowship India 2016</a:t>
            </a:r>
          </a:p>
        </p:txBody>
      </p:sp>
    </p:spTree>
    <p:extLst>
      <p:ext uri="{BB962C8B-B14F-4D97-AF65-F5344CB8AC3E}">
        <p14:creationId xmlns:p14="http://schemas.microsoft.com/office/powerpoint/2010/main" val="297548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A329-471B-449F-A67A-37A819B7FF0B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2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985B6-3A8F-432D-BDDC-3B9DD9E0681E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8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FC566-FF62-44E1-847D-10D7DDE5402C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2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5003-1E25-4B25-8CB1-43914F32DB88}" type="datetime1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9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B6C7-6A3F-41EA-8AB4-7F2F06031382}" type="datetime1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1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4F9B7-F10A-4863-AB5A-8EF6EC8288EB}" type="datetime1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B525-B507-4E6E-A6CF-A5BF4F2DF5FF}" type="datetime1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Qualcomm Innovation Fellowship India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7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5ECB922-20C4-4228-8903-C9D6E9983AFA}" type="datetime1">
              <a:rPr lang="en-US" smtClean="0"/>
              <a:t>4/8/2022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/>
              <a:t>Qualcomm Innovation Fellowship India 2016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44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78A1C8C-DD87-419D-9ABB-48157560BE9B}" type="datetime1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Qualcomm Innovation Fellowship India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53329BD-A1ED-484F-9FCF-872BB7D83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871" y="218386"/>
            <a:ext cx="11366257" cy="3210614"/>
          </a:xfrm>
        </p:spPr>
        <p:txBody>
          <a:bodyPr/>
          <a:lstStyle/>
          <a:p>
            <a:r>
              <a:rPr lang="en-US" sz="6600" b="1" dirty="0">
                <a:cs typeface="Calibri Light"/>
              </a:rPr>
              <a:t>Interactive Physics-Based Virtual Sculpting with Haptic Feedback</a:t>
            </a:r>
            <a:br>
              <a:rPr lang="en-US" sz="6600" b="1" dirty="0">
                <a:cs typeface="Calibri Light"/>
              </a:rPr>
            </a:br>
            <a:br>
              <a:rPr lang="en-US" sz="6600" dirty="0">
                <a:cs typeface="Calibri Light"/>
              </a:rPr>
            </a:br>
            <a:r>
              <a:rPr lang="en-US" sz="4800" i="1" dirty="0">
                <a:cs typeface="Calibri Light"/>
              </a:rPr>
              <a:t>i3D 2022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871" y="4277868"/>
            <a:ext cx="9228201" cy="14833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Avirup Mandal, Parag Chaudhuri, </a:t>
            </a:r>
            <a:r>
              <a:rPr lang="en-US" dirty="0" err="1"/>
              <a:t>Subhasis</a:t>
            </a:r>
            <a:r>
              <a:rPr lang="en-US" dirty="0"/>
              <a:t> Chaudhuri </a:t>
            </a:r>
          </a:p>
          <a:p>
            <a:r>
              <a:rPr lang="en-US" dirty="0"/>
              <a:t>            </a:t>
            </a:r>
          </a:p>
          <a:p>
            <a:r>
              <a:rPr lang="en-US" dirty="0"/>
              <a:t>	Indian Institute of Technology Bombay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3BB48-4216-444B-A9A2-6FEB5F338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1" y="4882892"/>
            <a:ext cx="901185" cy="87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6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0A66D-8075-4445-A8B1-E2411ADA7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1" y="2952642"/>
            <a:ext cx="9204406" cy="28296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Multi-timescale Framework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34C4C0-9941-1143-849E-51659B542334}"/>
              </a:ext>
            </a:extLst>
          </p:cNvPr>
          <p:cNvSpPr txBox="1">
            <a:spLocks/>
          </p:cNvSpPr>
          <p:nvPr/>
        </p:nvSpPr>
        <p:spPr>
          <a:xfrm>
            <a:off x="283544" y="1611337"/>
            <a:ext cx="11191299" cy="4446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 Continuous collision detection between cutting tool and outer-surface of the mesh being sculpted.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5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C477E9-7F3E-444B-B966-03FCD5CB0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1" y="2952642"/>
            <a:ext cx="9204406" cy="28296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Multi-timescale Framework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34C4C0-9941-1143-849E-51659B542334}"/>
              </a:ext>
            </a:extLst>
          </p:cNvPr>
          <p:cNvSpPr txBox="1">
            <a:spLocks/>
          </p:cNvSpPr>
          <p:nvPr/>
        </p:nvSpPr>
        <p:spPr>
          <a:xfrm>
            <a:off x="283544" y="1611337"/>
            <a:ext cx="11191299" cy="4446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 Continuous collision detection between cutting tool and outer-surface of the mesh being sculpted.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2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Multi-timescale Framework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34C4C0-9941-1143-849E-51659B542334}"/>
              </a:ext>
            </a:extLst>
          </p:cNvPr>
          <p:cNvSpPr txBox="1">
            <a:spLocks/>
          </p:cNvSpPr>
          <p:nvPr/>
        </p:nvSpPr>
        <p:spPr>
          <a:xfrm>
            <a:off x="283544" y="1611337"/>
            <a:ext cx="11191299" cy="4446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 Continuous collision detection between cutting tool and outer-surface of the mesh being sculpted.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Problem: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6EDC3D1-7A9F-054A-9ED9-745346431589}"/>
              </a:ext>
            </a:extLst>
          </p:cNvPr>
          <p:cNvSpPr txBox="1">
            <a:spLocks/>
          </p:cNvSpPr>
          <p:nvPr/>
        </p:nvSpPr>
        <p:spPr>
          <a:xfrm>
            <a:off x="283544" y="3297382"/>
            <a:ext cx="10716965" cy="30643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 Smooth haptics feedback requires </a:t>
            </a:r>
            <a:r>
              <a:rPr lang="en-GB" b="1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1000 frames/sec </a:t>
            </a:r>
            <a:r>
              <a:rPr lang="en-GB" dirty="0">
                <a:latin typeface="Calibri"/>
                <a:ea typeface="Calibri"/>
                <a:cs typeface="Calibri"/>
              </a:rPr>
              <a:t>update.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 Visual feedback requires at least </a:t>
            </a:r>
            <a:r>
              <a:rPr lang="en-GB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60 frames/sec</a:t>
            </a:r>
            <a:r>
              <a:rPr lang="en-GB" dirty="0"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Solution: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 Two parallel threads: </a:t>
            </a:r>
            <a:r>
              <a:rPr lang="en-GB" dirty="0">
                <a:solidFill>
                  <a:srgbClr val="00B050"/>
                </a:solidFill>
                <a:latin typeface="Calibri"/>
                <a:cs typeface="Calibri"/>
              </a:rPr>
              <a:t>Haptics</a:t>
            </a:r>
            <a:r>
              <a:rPr lang="en-GB" dirty="0">
                <a:latin typeface="Calibri"/>
                <a:cs typeface="Calibri"/>
              </a:rPr>
              <a:t> &amp; </a:t>
            </a:r>
            <a:r>
              <a:rPr lang="en-GB" dirty="0">
                <a:solidFill>
                  <a:srgbClr val="00B050"/>
                </a:solidFill>
                <a:latin typeface="Calibri"/>
                <a:cs typeface="Calibri"/>
              </a:rPr>
              <a:t>Visual</a:t>
            </a:r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 Synchronization: shared memory. 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 Rapid update of forces on haptics thread by filtering.</a:t>
            </a:r>
            <a:endParaRPr lang="en-GB" dirty="0">
              <a:solidFill>
                <a:schemeClr val="tx1"/>
              </a:solidFill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5512A-DE83-FF40-B032-AAE2EC403EA7}"/>
              </a:ext>
            </a:extLst>
          </p:cNvPr>
          <p:cNvGrpSpPr/>
          <p:nvPr/>
        </p:nvGrpSpPr>
        <p:grpSpPr>
          <a:xfrm>
            <a:off x="7856446" y="2481383"/>
            <a:ext cx="3888227" cy="3576879"/>
            <a:chOff x="8081265" y="2131194"/>
            <a:chExt cx="3888227" cy="3576879"/>
          </a:xfrm>
        </p:grpSpPr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8F384306-5FEB-AE43-A028-9CF635369750}"/>
                </a:ext>
              </a:extLst>
            </p:cNvPr>
            <p:cNvSpPr/>
            <p:nvPr/>
          </p:nvSpPr>
          <p:spPr>
            <a:xfrm>
              <a:off x="8825346" y="2175164"/>
              <a:ext cx="872836" cy="3532909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68658FFE-0C97-7C49-AAFB-2DB6F82A946A}"/>
                </a:ext>
              </a:extLst>
            </p:cNvPr>
            <p:cNvSpPr/>
            <p:nvPr/>
          </p:nvSpPr>
          <p:spPr>
            <a:xfrm>
              <a:off x="10342418" y="2175164"/>
              <a:ext cx="872836" cy="3532909"/>
            </a:xfrm>
            <a:prstGeom prst="downArrow">
              <a:avLst/>
            </a:prstGeom>
            <a:solidFill>
              <a:srgbClr val="C00000"/>
            </a:solidFill>
            <a:ln cmpd="sng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49A2116-518D-AA42-8873-84B141A1342C}"/>
                </a:ext>
              </a:extLst>
            </p:cNvPr>
            <p:cNvSpPr/>
            <p:nvPr/>
          </p:nvSpPr>
          <p:spPr>
            <a:xfrm>
              <a:off x="8686800" y="3297382"/>
              <a:ext cx="2788043" cy="1260763"/>
            </a:xfrm>
            <a:prstGeom prst="roundRect">
              <a:avLst/>
            </a:prstGeom>
            <a:solidFill>
              <a:schemeClr val="accent1"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SHARED MEMORY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0BCCCE-A3F7-6643-A445-CB4BC7C1F15E}"/>
                </a:ext>
              </a:extLst>
            </p:cNvPr>
            <p:cNvSpPr txBox="1"/>
            <p:nvPr/>
          </p:nvSpPr>
          <p:spPr>
            <a:xfrm>
              <a:off x="8081265" y="2178556"/>
              <a:ext cx="96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HAPTICS</a:t>
              </a:r>
            </a:p>
            <a:p>
              <a:r>
                <a:rPr lang="en-US" dirty="0"/>
                <a:t>THREAD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936AC5-D31E-9E4A-B58C-20726E39F9AB}"/>
                </a:ext>
              </a:extLst>
            </p:cNvPr>
            <p:cNvSpPr txBox="1"/>
            <p:nvPr/>
          </p:nvSpPr>
          <p:spPr>
            <a:xfrm>
              <a:off x="11000509" y="2131194"/>
              <a:ext cx="968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VISUAL</a:t>
              </a:r>
            </a:p>
            <a:p>
              <a:r>
                <a:rPr lang="en-US" dirty="0"/>
                <a:t>THREAD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2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Haptic Force Feedback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918935-FDD6-1D4A-BEC0-E94F80A9B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3544" y="1593273"/>
                <a:ext cx="5816011" cy="4959927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>
                  <a:buChar char="•"/>
                </a:pPr>
                <a:r>
                  <a:rPr lang="en-GB" dirty="0">
                    <a:latin typeface="Calibri"/>
                    <a:cs typeface="Calibri"/>
                  </a:rPr>
                  <a:t> Calculate Vertex-Face penalty force as</a:t>
                </a:r>
              </a:p>
              <a:p>
                <a:pPr>
                  <a:buChar char="•"/>
                </a:pPr>
                <a:endParaRPr lang="en-US" i="1" dirty="0">
                  <a:latin typeface="Cambria Math" panose="02040503050406030204" pitchFamily="18" charset="0"/>
                  <a:cs typeface="Calibri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𝑝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𝑉𝐹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𝑣𝑓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=0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&lt;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p>
                              </m:sSubSup>
                            </m:sup>
                            <m:e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sz="1800" dirty="0">
                  <a:cs typeface="Calibri"/>
                </a:endParaRPr>
              </a:p>
              <a:p>
                <a:pPr marL="0" indent="0">
                  <a:buNone/>
                </a:pPr>
                <a:endParaRPr lang="en-GB" sz="1800" dirty="0">
                  <a:cs typeface="Calibri"/>
                </a:endParaRPr>
              </a:p>
              <a:p>
                <a:pPr marL="0" indent="0">
                  <a:buNone/>
                </a:pPr>
                <a:endParaRPr lang="en-GB" sz="1800" dirty="0">
                  <a:cs typeface="Calibri"/>
                </a:endParaRPr>
              </a:p>
              <a:p>
                <a:pPr>
                  <a:buChar char="•"/>
                </a:pPr>
                <a:r>
                  <a:rPr lang="en-GB" dirty="0">
                    <a:latin typeface="Calibri"/>
                    <a:cs typeface="Calibri"/>
                  </a:rPr>
                  <a:t> Calculate Edge-Edge penalty force</a:t>
                </a:r>
              </a:p>
              <a:p>
                <a:pPr>
                  <a:buChar char="•"/>
                </a:pPr>
                <a:endParaRPr lang="en-GB" dirty="0">
                  <a:latin typeface="Calibri"/>
                  <a:cs typeface="Calibri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𝐼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𝑝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𝐸𝐸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𝑒𝑒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=0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𝑖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&lt;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p>
                              </m:sSubSup>
                            </m:sup>
                            <m:e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𝑡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𝑡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sz="18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918935-FDD6-1D4A-BEC0-E94F80A9B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544" y="1593273"/>
                <a:ext cx="5816011" cy="4959927"/>
              </a:xfrm>
              <a:blipFill>
                <a:blip r:embed="rId2"/>
                <a:stretch>
                  <a:fillRect l="-1525" t="-6394" b="-1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EE55361-42D6-4309-8815-03266DC89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96" y="982914"/>
            <a:ext cx="3091817" cy="3228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A9C3A5-A6E3-4753-9C25-C6C4835C3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32" y="3789218"/>
            <a:ext cx="2841881" cy="32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Cutting: Is-XFEM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918935-FDD6-1D4A-BEC0-E94F80A9B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060" y="1307843"/>
                <a:ext cx="5806940" cy="5082671"/>
              </a:xfrm>
            </p:spPr>
            <p:txBody>
              <a:bodyPr>
                <a:normAutofit fontScale="925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Find closed loop intersection of the cut tool and tetrahedral element and haptic force threshold.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Enrich the corresponding nodes. Enrichment denotes extra degrees of freedom.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</m:e>
                        </m:d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Sup>
                              <m:sSub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𝑒𝑛𝑟</m:t>
                                </m:r>
                              </m:sup>
                            </m:sSubSup>
                          </m:sup>
                          <m:e>
                            <m:sSubSup>
                              <m:sSubSup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𝜁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𝜁</m:t>
                                </m:r>
                              </m:e>
                            </m:d>
                            <m:sSubSup>
                              <m:sSubSupPr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bSup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r>
                  <a:rPr lang="en-GB" sz="1800" dirty="0"/>
                  <a:t> </a:t>
                </a:r>
              </a:p>
              <a:p>
                <a:pPr marL="0" indent="0">
                  <a:buNone/>
                </a:pPr>
                <a:r>
                  <a:rPr lang="en-GB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The enrichment function.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r>
                  <a:rPr lang="en-GB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Linear interpolant.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918935-FDD6-1D4A-BEC0-E94F80A9B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060" y="1307843"/>
                <a:ext cx="5806940" cy="5082671"/>
              </a:xfrm>
              <a:blipFill>
                <a:blip r:embed="rId2"/>
                <a:stretch>
                  <a:fillRect l="-1154" t="-1801" r="-157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A90A77D-B14D-4CA0-9C03-36733F2F5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16" y="1133523"/>
            <a:ext cx="3261971" cy="3409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916F9-05AC-41C7-8E73-E9061DF34104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09" y="3150173"/>
            <a:ext cx="2874712" cy="34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Cutting: Updated Parameters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918935-FDD6-1D4A-BEC0-E94F80A9BC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3544" y="1659508"/>
                <a:ext cx="11427461" cy="4540507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For any Tetrahedron ‘e’ which has ‘j’ number of cuts.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Mass using </a:t>
                </a:r>
                <a:r>
                  <a:rPr lang="en-GB"/>
                  <a:t>enrichment function</a:t>
                </a:r>
                <a:endParaRPr lang="en-GB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…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</m:oMath>
                  </m:oMathPara>
                </a14:m>
                <a:endParaRPr lang="en-GB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External force</a:t>
                </a: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Internal force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9A918935-FDD6-1D4A-BEC0-E94F80A9BC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544" y="1659508"/>
                <a:ext cx="11427461" cy="4540507"/>
              </a:xfrm>
              <a:blipFill>
                <a:blip r:embed="rId2"/>
                <a:stretch>
                  <a:fillRect l="-747" t="-228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9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Gaussian Quadrature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85057D-9D2C-4600-AEAE-24C0A0C3B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1" b="55623"/>
          <a:stretch/>
        </p:blipFill>
        <p:spPr>
          <a:xfrm>
            <a:off x="0" y="2457770"/>
            <a:ext cx="4687488" cy="2322048"/>
          </a:xfrm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7D1D7256-0DF8-0B40-B9BB-2159E1654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4" b="55623"/>
          <a:stretch/>
        </p:blipFill>
        <p:spPr>
          <a:xfrm>
            <a:off x="5113782" y="917158"/>
            <a:ext cx="2361951" cy="2322048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5E9A07F-E35F-1B46-92F8-705551682C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6" r="69043"/>
          <a:stretch/>
        </p:blipFill>
        <p:spPr>
          <a:xfrm>
            <a:off x="5113782" y="3618794"/>
            <a:ext cx="2285216" cy="2956584"/>
          </a:xfrm>
          <a:prstGeom prst="rect">
            <a:avLst/>
          </a:prstGeom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2BCDB3F-0DB3-F041-BE3D-314ED17EE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7" t="43496" r="37273"/>
          <a:stretch/>
        </p:blipFill>
        <p:spPr>
          <a:xfrm>
            <a:off x="8189513" y="3600821"/>
            <a:ext cx="2251464" cy="2956584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AE5DB9DD-5D1C-7049-9BF1-8421844DB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2" t="43496" r="2908"/>
          <a:stretch/>
        </p:blipFill>
        <p:spPr>
          <a:xfrm>
            <a:off x="8270665" y="599890"/>
            <a:ext cx="2251464" cy="29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160" y="597786"/>
            <a:ext cx="11432977" cy="649858"/>
          </a:xfrm>
        </p:spPr>
        <p:txBody>
          <a:bodyPr/>
          <a:lstStyle/>
          <a:p>
            <a:r>
              <a:rPr lang="en-US" sz="4400" dirty="0"/>
              <a:t>Results: Cage</a:t>
            </a:r>
          </a:p>
        </p:txBody>
      </p:sp>
      <p:pic>
        <p:nvPicPr>
          <p:cNvPr id="2" name="cage">
            <a:hlinkClick r:id="" action="ppaction://media"/>
            <a:extLst>
              <a:ext uri="{FF2B5EF4-FFF2-40B4-BE49-F238E27FC236}">
                <a16:creationId xmlns:a16="http://schemas.microsoft.com/office/drawing/2014/main" id="{A572379F-131C-4CBD-87FB-5F055F2CF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94" y="1247644"/>
            <a:ext cx="11334211" cy="51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160" y="597786"/>
            <a:ext cx="11432977" cy="649858"/>
          </a:xfrm>
        </p:spPr>
        <p:txBody>
          <a:bodyPr/>
          <a:lstStyle/>
          <a:p>
            <a:r>
              <a:rPr lang="en-US" sz="4400" dirty="0"/>
              <a:t>Results: Cut </a:t>
            </a:r>
          </a:p>
        </p:txBody>
      </p:sp>
      <p:pic>
        <p:nvPicPr>
          <p:cNvPr id="5" name="Double_Cut">
            <a:hlinkClick r:id="" action="ppaction://media"/>
            <a:extLst>
              <a:ext uri="{FF2B5EF4-FFF2-40B4-BE49-F238E27FC236}">
                <a16:creationId xmlns:a16="http://schemas.microsoft.com/office/drawing/2014/main" id="{09D95813-72DA-4E54-95C4-A9722FE2F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94" y="1247643"/>
            <a:ext cx="11334212" cy="51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160" y="597786"/>
            <a:ext cx="11432977" cy="649858"/>
          </a:xfrm>
        </p:spPr>
        <p:txBody>
          <a:bodyPr/>
          <a:lstStyle/>
          <a:p>
            <a:r>
              <a:rPr lang="en-US" sz="4400" dirty="0"/>
              <a:t>Results: Cut, Wet &amp; Deform </a:t>
            </a:r>
          </a:p>
        </p:txBody>
      </p:sp>
      <p:pic>
        <p:nvPicPr>
          <p:cNvPr id="6" name="Cut_Wet_Deform">
            <a:hlinkClick r:id="" action="ppaction://media"/>
            <a:extLst>
              <a:ext uri="{FF2B5EF4-FFF2-40B4-BE49-F238E27FC236}">
                <a16:creationId xmlns:a16="http://schemas.microsoft.com/office/drawing/2014/main" id="{FEE49EFF-F1E7-45C6-8DCE-4E89B77DA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94" y="1247642"/>
            <a:ext cx="11334208" cy="51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1" y="2071218"/>
            <a:ext cx="7453648" cy="6021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 Sculpting relies on visual and tactile feedback.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/>
              <a:t>Motivation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682927" y="1495088"/>
            <a:ext cx="11033593" cy="384574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Real vs Virtual Sculpting</a:t>
            </a:r>
            <a:endParaRPr lang="en-US" sz="280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290AE8-80A3-A242-8ECA-2FDBEAB12B2E}"/>
              </a:ext>
            </a:extLst>
          </p:cNvPr>
          <p:cNvGrpSpPr/>
          <p:nvPr/>
        </p:nvGrpSpPr>
        <p:grpSpPr>
          <a:xfrm>
            <a:off x="8279148" y="1307843"/>
            <a:ext cx="2931112" cy="5004720"/>
            <a:chOff x="8279148" y="1307843"/>
            <a:chExt cx="2931112" cy="5004720"/>
          </a:xfrm>
        </p:grpSpPr>
        <p:pic>
          <p:nvPicPr>
            <p:cNvPr id="1026" name="Picture 2" descr="hands sculpting clay figure - Sierra Vista, Arizona">
              <a:extLst>
                <a:ext uri="{FF2B5EF4-FFF2-40B4-BE49-F238E27FC236}">
                  <a16:creationId xmlns:a16="http://schemas.microsoft.com/office/drawing/2014/main" id="{BE88A336-0ADE-3041-9E2D-18B26EC4A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148" y="1307843"/>
              <a:ext cx="2931112" cy="437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CC1D1-1B14-1143-A618-F35C6CACB109}"/>
                </a:ext>
              </a:extLst>
            </p:cNvPr>
            <p:cNvSpPr txBox="1"/>
            <p:nvPr/>
          </p:nvSpPr>
          <p:spPr>
            <a:xfrm>
              <a:off x="8279148" y="5912453"/>
              <a:ext cx="29311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Source: https://</a:t>
              </a:r>
              <a:r>
                <a:rPr lang="en-US" sz="1000" dirty="0" err="1"/>
                <a:t>www.sierravistaaz.gov</a:t>
              </a:r>
              <a:r>
                <a:rPr lang="en-US" sz="1000" dirty="0"/>
                <a:t>/hands-sculpting-clay-figure/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73DBD4-6C7E-734C-9EF3-97AA1615013D}"/>
              </a:ext>
            </a:extLst>
          </p:cNvPr>
          <p:cNvGrpSpPr/>
          <p:nvPr/>
        </p:nvGrpSpPr>
        <p:grpSpPr>
          <a:xfrm>
            <a:off x="2308205" y="3578150"/>
            <a:ext cx="3891518" cy="2669118"/>
            <a:chOff x="2308205" y="3578150"/>
            <a:chExt cx="3891518" cy="2669118"/>
          </a:xfrm>
        </p:grpSpPr>
        <p:pic>
          <p:nvPicPr>
            <p:cNvPr id="1028" name="Picture 4" descr="User POV inside the Medium VR app using the sculpting tool while working on a 3D model">
              <a:extLst>
                <a:ext uri="{FF2B5EF4-FFF2-40B4-BE49-F238E27FC236}">
                  <a16:creationId xmlns:a16="http://schemas.microsoft.com/office/drawing/2014/main" id="{88BAA39D-2C18-CF43-A60B-B4AEA2AB2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219" y="3578150"/>
              <a:ext cx="3812504" cy="2334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76272E-E1B4-5344-A3B5-0442549CEBED}"/>
                </a:ext>
              </a:extLst>
            </p:cNvPr>
            <p:cNvSpPr txBox="1"/>
            <p:nvPr/>
          </p:nvSpPr>
          <p:spPr>
            <a:xfrm>
              <a:off x="2308205" y="6001047"/>
              <a:ext cx="329034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Source: https://</a:t>
              </a:r>
              <a:r>
                <a:rPr lang="en-US" sz="1000" dirty="0" err="1"/>
                <a:t>www.adobe.com</a:t>
              </a:r>
              <a:r>
                <a:rPr lang="en-US" sz="1000" dirty="0"/>
                <a:t>/products/</a:t>
              </a:r>
              <a:r>
                <a:rPr lang="en-US" sz="1000" dirty="0" err="1"/>
                <a:t>medium.html</a:t>
              </a:r>
              <a:endParaRPr lang="en-US" sz="1000" dirty="0"/>
            </a:p>
          </p:txBody>
        </p:sp>
      </p:grp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8BCE6A2-9B42-8F4E-9FB8-6F5713366AC4}"/>
              </a:ext>
            </a:extLst>
          </p:cNvPr>
          <p:cNvSpPr txBox="1">
            <a:spLocks/>
          </p:cNvSpPr>
          <p:nvPr/>
        </p:nvSpPr>
        <p:spPr>
          <a:xfrm>
            <a:off x="685801" y="2780161"/>
            <a:ext cx="7453648" cy="6021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 Virtual sculpting has a paucity of feedback.</a:t>
            </a:r>
          </a:p>
        </p:txBody>
      </p:sp>
    </p:spTree>
    <p:extLst>
      <p:ext uri="{BB962C8B-B14F-4D97-AF65-F5344CB8AC3E}">
        <p14:creationId xmlns:p14="http://schemas.microsoft.com/office/powerpoint/2010/main" val="7248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17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160" y="597786"/>
            <a:ext cx="11432977" cy="649858"/>
          </a:xfrm>
        </p:spPr>
        <p:txBody>
          <a:bodyPr/>
          <a:lstStyle/>
          <a:p>
            <a:r>
              <a:rPr lang="en-US" sz="4400" dirty="0"/>
              <a:t>Results: Sculpt </a:t>
            </a:r>
          </a:p>
        </p:txBody>
      </p:sp>
      <p:pic>
        <p:nvPicPr>
          <p:cNvPr id="2" name="sculpt">
            <a:hlinkClick r:id="" action="ppaction://media"/>
            <a:extLst>
              <a:ext uri="{FF2B5EF4-FFF2-40B4-BE49-F238E27FC236}">
                <a16:creationId xmlns:a16="http://schemas.microsoft.com/office/drawing/2014/main" id="{E0B54889-A0CD-4567-8F9D-923931ED7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798" y="1247644"/>
            <a:ext cx="9791700" cy="5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160" y="597786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User Study</a:t>
            </a:r>
            <a:endParaRPr lang="en-US" sz="44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FBA84F-E6E3-3092-3DD0-818AD86C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6" y="1441928"/>
            <a:ext cx="5834154" cy="4913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ANOVA Study </a:t>
            </a:r>
            <a:endParaRPr lang="en-US" i="1" dirty="0">
              <a:solidFill>
                <a:schemeClr val="tx1"/>
              </a:solidFill>
              <a:latin typeface="Calibri Light"/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sz="2400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Visual On &amp; Haptics </a:t>
            </a: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On (Strategy 1)</a:t>
            </a:r>
            <a:endParaRPr lang="en-US" i="1" dirty="0">
              <a:solidFill>
                <a:schemeClr val="tx1"/>
              </a:solidFill>
              <a:latin typeface="Calibri Light"/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Visual</a:t>
            </a:r>
            <a:r>
              <a:rPr lang="en-GB" sz="2400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On &amp; Haptics </a:t>
            </a: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Off (Strategy 2)</a:t>
            </a:r>
            <a:endParaRPr lang="en-US" i="1" dirty="0">
              <a:solidFill>
                <a:schemeClr val="tx1"/>
              </a:solidFill>
              <a:latin typeface="Calibri Light"/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Visual</a:t>
            </a:r>
            <a:r>
              <a:rPr lang="en-GB" sz="2400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Off &amp; Haptics On</a:t>
            </a: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(Strategy 3)</a:t>
            </a:r>
            <a:endParaRPr lang="en-US" i="1" dirty="0">
              <a:solidFill>
                <a:schemeClr val="tx1"/>
              </a:solidFill>
              <a:latin typeface="Calibri Light"/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endParaRPr lang="en-GB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B0D48-FAED-4186-977A-EC46C214D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85" y="1443016"/>
            <a:ext cx="5400552" cy="4050414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9BCDF65D-DBE5-4B98-9859-4CD9699E84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072430"/>
              </p:ext>
            </p:extLst>
          </p:nvPr>
        </p:nvGraphicFramePr>
        <p:xfrm>
          <a:off x="259160" y="3468223"/>
          <a:ext cx="486529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645">
                  <a:extLst>
                    <a:ext uri="{9D8B030D-6E8A-4147-A177-3AD203B41FA5}">
                      <a16:colId xmlns:a16="http://schemas.microsoft.com/office/drawing/2014/main" val="3145846715"/>
                    </a:ext>
                  </a:extLst>
                </a:gridCol>
                <a:gridCol w="2432645">
                  <a:extLst>
                    <a:ext uri="{9D8B030D-6E8A-4147-A177-3AD203B41FA5}">
                      <a16:colId xmlns:a16="http://schemas.microsoft.com/office/drawing/2014/main" val="810573227"/>
                    </a:ext>
                  </a:extLst>
                </a:gridCol>
              </a:tblGrid>
              <a:tr h="285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Compared Strategies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p-values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64554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vs 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0.00065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243427"/>
                  </a:ext>
                </a:extLst>
              </a:tr>
              <a:tr h="285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vs 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0.00001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20721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23C9737F-94AB-42BF-B7E2-522BFE3B7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681356"/>
              </p:ext>
            </p:extLst>
          </p:nvPr>
        </p:nvGraphicFramePr>
        <p:xfrm>
          <a:off x="259160" y="4693623"/>
          <a:ext cx="486529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665">
                  <a:extLst>
                    <a:ext uri="{9D8B030D-6E8A-4147-A177-3AD203B41FA5}">
                      <a16:colId xmlns:a16="http://schemas.microsoft.com/office/drawing/2014/main" val="1736080377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69176880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756077694"/>
                    </a:ext>
                  </a:extLst>
                </a:gridCol>
                <a:gridCol w="771527">
                  <a:extLst>
                    <a:ext uri="{9D8B030D-6E8A-4147-A177-3AD203B41FA5}">
                      <a16:colId xmlns:a16="http://schemas.microsoft.com/office/drawing/2014/main" val="2212143665"/>
                    </a:ext>
                  </a:extLst>
                </a:gridCol>
              </a:tblGrid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Median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Std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93976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Vis on, Hap 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28605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Vis on, Hap off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0.26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018367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Vis off, Hap 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97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160" y="597786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User Study</a:t>
            </a:r>
            <a:endParaRPr lang="en-US" sz="44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FBA84F-E6E3-3092-3DD0-818AD86C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846" y="1432857"/>
            <a:ext cx="5715001" cy="1996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Double Stimulus Comparison Study </a:t>
            </a:r>
            <a:endParaRPr lang="en-GB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>
              <a:buChar char="•"/>
            </a:pP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Realism</a:t>
            </a:r>
            <a:endParaRPr lang="en-GB" i="1" dirty="0">
              <a:solidFill>
                <a:schemeClr val="tx1"/>
              </a:solidFill>
            </a:endParaRPr>
          </a:p>
          <a:p>
            <a:pPr>
              <a:buChar char="•"/>
            </a:pP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Visual-haptics synchronization</a:t>
            </a:r>
            <a:endParaRPr lang="en-GB" i="1" dirty="0">
              <a:solidFill>
                <a:schemeClr val="tx1"/>
              </a:solidFill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r>
              <a:rPr lang="en-GB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 Physical consistency</a:t>
            </a:r>
            <a:endParaRPr lang="en-GB" i="1" dirty="0">
              <a:solidFill>
                <a:schemeClr val="tx1"/>
              </a:solidFill>
              <a:ea typeface="Calibri"/>
              <a:cs typeface="Calibri" panose="020F0502020204030204" pitchFamily="34" charset="0"/>
            </a:endParaRPr>
          </a:p>
          <a:p>
            <a:pPr>
              <a:buChar char="•"/>
            </a:pPr>
            <a:endParaRPr lang="en-GB" dirty="0">
              <a:solidFill>
                <a:srgbClr val="162F33"/>
              </a:solidFill>
              <a:ea typeface="Calibri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9A653-1323-4E06-98C6-51E1239B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30" y="3771604"/>
            <a:ext cx="8541940" cy="2790177"/>
          </a:xfrm>
          <a:prstGeom prst="rect">
            <a:avLst/>
          </a:prstGeom>
        </p:spPr>
      </p:pic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ED1C917F-0821-4CF0-909E-946C32604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102617"/>
              </p:ext>
            </p:extLst>
          </p:nvPr>
        </p:nvGraphicFramePr>
        <p:xfrm>
          <a:off x="5501678" y="1590248"/>
          <a:ext cx="486529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665">
                  <a:extLst>
                    <a:ext uri="{9D8B030D-6E8A-4147-A177-3AD203B41FA5}">
                      <a16:colId xmlns:a16="http://schemas.microsoft.com/office/drawing/2014/main" val="1736080377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269176880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756077694"/>
                    </a:ext>
                  </a:extLst>
                </a:gridCol>
                <a:gridCol w="771527">
                  <a:extLst>
                    <a:ext uri="{9D8B030D-6E8A-4147-A177-3AD203B41FA5}">
                      <a16:colId xmlns:a16="http://schemas.microsoft.com/office/drawing/2014/main" val="2212143665"/>
                    </a:ext>
                  </a:extLst>
                </a:gridCol>
              </a:tblGrid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Parameters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Median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Std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893976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Realism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0.34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28605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Vis-Hap sync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4.85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5.00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0.22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018367"/>
                  </a:ext>
                </a:extLst>
              </a:tr>
              <a:tr h="272874">
                <a:tc>
                  <a:txBody>
                    <a:bodyPr/>
                    <a:lstStyle/>
                    <a:p>
                      <a:r>
                        <a:rPr lang="en-US" dirty="0"/>
                        <a:t>Phys. Consistency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4.50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0.29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97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6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5592" y="2312784"/>
            <a:ext cx="11430000" cy="8114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We build a physics-based virtual sculpting framework for soft, deformable objects with real-time, accurate haptic feedback.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Conclusion &amp; Future work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292615" y="1773383"/>
            <a:ext cx="11432977" cy="51346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B76A3D9-E8BD-7349-A728-A6F6E781A6EB}"/>
              </a:ext>
            </a:extLst>
          </p:cNvPr>
          <p:cNvSpPr txBox="1">
            <a:spLocks/>
          </p:cNvSpPr>
          <p:nvPr/>
        </p:nvSpPr>
        <p:spPr>
          <a:xfrm>
            <a:off x="286521" y="4338358"/>
            <a:ext cx="11439071" cy="983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 System matrix size of Is-XFEM increases with increasing number of cuts.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 Develop a solution whose run-time is independent of the number of cuts.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238CFD-3D3B-3048-B58A-8EEF61155226}"/>
              </a:ext>
            </a:extLst>
          </p:cNvPr>
          <p:cNvSpPr txBox="1">
            <a:spLocks/>
          </p:cNvSpPr>
          <p:nvPr/>
        </p:nvSpPr>
        <p:spPr>
          <a:xfrm>
            <a:off x="283544" y="3798957"/>
            <a:ext cx="11432977" cy="513464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5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Future Work</a:t>
            </a:r>
            <a:endParaRPr lang="en-IN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EFA1-FAB5-44DD-8F8E-C92281E7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0" y="1378422"/>
            <a:ext cx="11141199" cy="2929467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/>
              <a:t>Thank You</a:t>
            </a:r>
            <a:endParaRPr lang="en-IN" sz="9600" b="1" dirty="0"/>
          </a:p>
        </p:txBody>
      </p:sp>
    </p:spTree>
    <p:extLst>
      <p:ext uri="{BB962C8B-B14F-4D97-AF65-F5344CB8AC3E}">
        <p14:creationId xmlns:p14="http://schemas.microsoft.com/office/powerpoint/2010/main" val="2916237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041D5C-1CAC-43F7-A114-C2475D65AF35}"/>
              </a:ext>
            </a:extLst>
          </p:cNvPr>
          <p:cNvSpPr txBox="1"/>
          <p:nvPr/>
        </p:nvSpPr>
        <p:spPr>
          <a:xfrm>
            <a:off x="475479" y="1307843"/>
            <a:ext cx="10639886" cy="5478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effectLst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Dan </a:t>
            </a:r>
            <a:r>
              <a:rPr lang="en-US" sz="1400" dirty="0" err="1">
                <a:ea typeface="+mn-lt"/>
                <a:cs typeface="+mn-lt"/>
              </a:rPr>
              <a:t>Koschier</a:t>
            </a:r>
            <a:r>
              <a:rPr lang="en-US" sz="1400" dirty="0">
                <a:ea typeface="+mn-lt"/>
                <a:cs typeface="+mn-lt"/>
              </a:rPr>
              <a:t>, Jan Bender, and Nils </a:t>
            </a:r>
            <a:r>
              <a:rPr lang="en-US" sz="1400" dirty="0" err="1">
                <a:ea typeface="+mn-lt"/>
                <a:cs typeface="+mn-lt"/>
              </a:rPr>
              <a:t>Thuerey</a:t>
            </a:r>
            <a:r>
              <a:rPr lang="en-US" sz="1400" dirty="0">
                <a:ea typeface="+mn-lt"/>
                <a:cs typeface="+mn-lt"/>
              </a:rPr>
              <a:t>. 2017. Robust </a:t>
            </a:r>
            <a:r>
              <a:rPr lang="en-US" sz="1400" dirty="0" err="1">
                <a:ea typeface="+mn-lt"/>
                <a:cs typeface="+mn-lt"/>
              </a:rPr>
              <a:t>eXtended</a:t>
            </a:r>
            <a:r>
              <a:rPr lang="en-US" sz="1400" dirty="0">
                <a:ea typeface="+mn-lt"/>
                <a:cs typeface="+mn-lt"/>
              </a:rPr>
              <a:t> finite elements for complex cutting of </a:t>
            </a:r>
            <a:r>
              <a:rPr lang="en-US" sz="1400" dirty="0" err="1">
                <a:ea typeface="+mn-lt"/>
                <a:cs typeface="+mn-lt"/>
              </a:rPr>
              <a:t>deformables</a:t>
            </a:r>
            <a:r>
              <a:rPr lang="en-US" sz="1400" dirty="0">
                <a:ea typeface="+mn-lt"/>
                <a:cs typeface="+mn-lt"/>
              </a:rPr>
              <a:t>. ACM Trans. Graph. 36, 4, Article 55 (August 2017), 13 pages. </a:t>
            </a:r>
            <a:r>
              <a:rPr lang="en-US" sz="1400" dirty="0" err="1">
                <a:ea typeface="+mn-lt"/>
                <a:cs typeface="+mn-lt"/>
              </a:rPr>
              <a:t>DOI:https</a:t>
            </a:r>
            <a:r>
              <a:rPr lang="en-US" sz="1400" dirty="0">
                <a:ea typeface="+mn-lt"/>
                <a:cs typeface="+mn-lt"/>
              </a:rPr>
              <a:t>://doi.org/10.1145/3072959.3073666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F. M. Chitalu, Q. Miao, K. Subr, and T. Komura, “Displacement-correlated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xfem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for simulating brittle fracture,” Computer Graphics Forum, vol. 39, no. 2, pp. 569-583, 2020.</a:t>
            </a:r>
            <a:endParaRPr lang="en-IN" sz="14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Wu, J., &amp; Li, F. (2015). An improved stable XFEM (Is-XFEM) with a novel enrichment function for the computational modeling of cohesive cracks. </a:t>
            </a:r>
            <a:r>
              <a:rPr lang="en-US" sz="1400" i="1" dirty="0">
                <a:ea typeface="+mn-lt"/>
                <a:cs typeface="+mn-lt"/>
              </a:rPr>
              <a:t>Computer Methods in Applied Mechanics and Engineering, 295</a:t>
            </a:r>
            <a:r>
              <a:rPr lang="en-US" sz="1400" dirty="0">
                <a:ea typeface="+mn-lt"/>
                <a:cs typeface="+mn-lt"/>
              </a:rPr>
              <a:t>, 77-107.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M. Ortega, S. Redon and S.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Coquillart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, "A Six Degree-of-Freedom God-Object Method for Haptic Display of Rigid Bodies with Surface Properties," in IEEE Transactions on Visualization and Computer Graphics, vol. 13, no. 3, pp. 458-469, May-June 2007,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doi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: 10.1109/TVCG.2007.1028.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H. Xu and J. </a:t>
            </a:r>
            <a:r>
              <a:rPr lang="en-US" sz="1400" dirty="0" err="1">
                <a:ea typeface="+mn-lt"/>
                <a:cs typeface="+mn-lt"/>
              </a:rPr>
              <a:t>Barbič</a:t>
            </a:r>
            <a:r>
              <a:rPr lang="en-US" sz="1400" dirty="0">
                <a:ea typeface="+mn-lt"/>
                <a:cs typeface="+mn-lt"/>
              </a:rPr>
              <a:t>, "6-DoF Haptic Rendering Using Continuous Collision Detection between Points and Signed Distance Fields," in IEEE Transactions on Haptics, vol. 10, no. 2, pp. 151-161, 1 April-June 2017, </a:t>
            </a:r>
            <a:r>
              <a:rPr lang="en-US" sz="1400" dirty="0" err="1">
                <a:ea typeface="+mn-lt"/>
                <a:cs typeface="+mn-lt"/>
              </a:rPr>
              <a:t>doi</a:t>
            </a:r>
            <a:r>
              <a:rPr lang="en-US" sz="1400" dirty="0">
                <a:ea typeface="+mn-lt"/>
                <a:cs typeface="+mn-lt"/>
              </a:rPr>
              <a:t>: 10.1109/TOH.2016.2613872.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Hui Chen and </a:t>
            </a:r>
            <a:r>
              <a:rPr lang="en-US" sz="1400" dirty="0" err="1">
                <a:ea typeface="+mn-lt"/>
                <a:cs typeface="+mn-lt"/>
              </a:rPr>
              <a:t>Hanqiu</a:t>
            </a:r>
            <a:r>
              <a:rPr lang="en-US" sz="1400" dirty="0">
                <a:ea typeface="+mn-lt"/>
                <a:cs typeface="+mn-lt"/>
              </a:rPr>
              <a:t> Sun. 2002. Real-time haptic sculpting in virtual volume space. In Proceedings of the ACM symposium on Virtual reality software and technology. Association for Computing Machinery, New York, NY, USA, 81–88. </a:t>
            </a:r>
            <a:r>
              <a:rPr lang="en-US" sz="1400" dirty="0" err="1">
                <a:ea typeface="+mn-lt"/>
                <a:cs typeface="+mn-lt"/>
              </a:rPr>
              <a:t>DOI:https</a:t>
            </a:r>
            <a:r>
              <a:rPr lang="en-US" sz="1400" dirty="0">
                <a:ea typeface="+mn-lt"/>
                <a:cs typeface="+mn-lt"/>
              </a:rPr>
              <a:t>://doi.org/10.1145/585740.585755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Zhan Gao and Ian Gibson. 2006. Haptic Sculpting of Multi-Resolution B-Spline Surfaces with Shaped Tools. </a:t>
            </a:r>
            <a:r>
              <a:rPr lang="en-US" sz="1400" b="0" i="0" u="none" strike="noStrike" baseline="0" dirty="0" err="1"/>
              <a:t>Comput</a:t>
            </a:r>
            <a:r>
              <a:rPr lang="en-US" sz="1400" b="0" i="0" u="none" strike="noStrike" baseline="0" dirty="0"/>
              <a:t>. Aided Des. 38, 6 (</a:t>
            </a:r>
            <a:r>
              <a:rPr lang="en-US" sz="1400" b="0" i="0" u="none" strike="noStrike" baseline="0" dirty="0" err="1"/>
              <a:t>jun</a:t>
            </a:r>
            <a:r>
              <a:rPr lang="en-US" sz="1400" b="0" i="0" u="none" strike="noStrike" baseline="0" dirty="0"/>
              <a:t> 2006), 661–676.</a:t>
            </a:r>
            <a:endParaRPr lang="en-US" sz="14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/>
              <a:t>Robert </a:t>
            </a:r>
            <a:r>
              <a:rPr lang="en-US" sz="1400" b="0" i="0" u="none" strike="noStrike" baseline="0" dirty="0" err="1"/>
              <a:t>Jagnow</a:t>
            </a:r>
            <a:r>
              <a:rPr lang="en-US" sz="1400" b="0" i="0" u="none" strike="noStrike" baseline="0" dirty="0"/>
              <a:t> and Julie Dorsey. 2002. Virtual Sculpting with Haptic Displacement Maps. In Proceedings of the Graphics Interface 2002 Conference, May 27-29, </a:t>
            </a:r>
            <a:r>
              <a:rPr lang="en-IN" sz="1400" b="0" i="0" u="none" strike="noStrike" baseline="0" dirty="0"/>
              <a:t>2002, Calgary, Alberta, Canada. 125–132</a:t>
            </a:r>
            <a:endParaRPr lang="en-US" sz="14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Matthias Müller and Markus Gross. 2004. Interactive virtual materials. In Proceedings of Graphics Interface 2004 (GI '04). Canadian Human-Computer Communications Society, Waterloo, CAN, 239–246.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en-IN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S. Patkar and P. Chaudhuri, "Wetting of Porous Solids," in IEEE Transactions on Visualization and Computer Graphics, vol. 19, no. 9, pp. 1592-1604, Sept. 2013, </a:t>
            </a:r>
            <a:r>
              <a:rPr lang="en-US" sz="1400" dirty="0" err="1">
                <a:ea typeface="+mn-lt"/>
                <a:cs typeface="+mn-lt"/>
              </a:rPr>
              <a:t>doi</a:t>
            </a:r>
            <a:r>
              <a:rPr lang="en-US" sz="1400" dirty="0">
                <a:ea typeface="+mn-lt"/>
                <a:cs typeface="+mn-lt"/>
              </a:rPr>
              <a:t>: 10.1109/TVCG.2013.8.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+mn-lt"/>
                <a:cs typeface="+mn-lt"/>
              </a:rPr>
              <a:t>Avirup Mandal, Parag Chaudhuri, and Subhasis Chaudhuri. 2021. Physics-based Mesh Deformation with Haptic Feedback and Material Anisotropy. </a:t>
            </a:r>
            <a:r>
              <a:rPr lang="en-US" sz="1400" dirty="0" err="1">
                <a:ea typeface="+mn-lt"/>
                <a:cs typeface="+mn-lt"/>
              </a:rPr>
              <a:t>arXiv:cs.GR</a:t>
            </a:r>
            <a:r>
              <a:rPr lang="en-US" sz="1400" dirty="0">
                <a:ea typeface="+mn-lt"/>
                <a:cs typeface="+mn-lt"/>
              </a:rPr>
              <a:t>/2112.04362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IN" sz="1400" dirty="0">
              <a:cs typeface="Calibri Light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2D5F559-865B-494A-ACAD-9DBE81EF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30611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/>
              <a:t>Motivation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B8AA58-0867-4966-8F02-53CBA0EB4349}"/>
              </a:ext>
            </a:extLst>
          </p:cNvPr>
          <p:cNvSpPr txBox="1">
            <a:spLocks/>
          </p:cNvSpPr>
          <p:nvPr/>
        </p:nvSpPr>
        <p:spPr>
          <a:xfrm>
            <a:off x="579203" y="1548994"/>
            <a:ext cx="11033593" cy="384574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5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Make the </a:t>
            </a:r>
            <a:r>
              <a:rPr lang="en-IN" sz="2800" dirty="0">
                <a:solidFill>
                  <a:srgbClr val="0070C0"/>
                </a:solidFill>
                <a:latin typeface="Calibri"/>
                <a:cs typeface="Arial"/>
              </a:rPr>
              <a:t>virtual sculpting</a:t>
            </a:r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 experience </a:t>
            </a:r>
            <a:r>
              <a:rPr lang="en-IN" sz="2800" dirty="0">
                <a:solidFill>
                  <a:srgbClr val="92D050"/>
                </a:solidFill>
                <a:latin typeface="Calibri"/>
                <a:cs typeface="Arial"/>
              </a:rPr>
              <a:t>more accurate</a:t>
            </a:r>
            <a:r>
              <a:rPr lang="en-IN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 &amp; </a:t>
            </a:r>
            <a:r>
              <a:rPr lang="en-IN" sz="2800" dirty="0">
                <a:solidFill>
                  <a:srgbClr val="FFC000"/>
                </a:solidFill>
                <a:latin typeface="Calibri"/>
                <a:cs typeface="Arial"/>
              </a:rPr>
              <a:t>immersive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5750D7-56CC-EB43-B712-A5BB34E3D585}"/>
              </a:ext>
            </a:extLst>
          </p:cNvPr>
          <p:cNvSpPr/>
          <p:nvPr/>
        </p:nvSpPr>
        <p:spPr>
          <a:xfrm>
            <a:off x="4958915" y="1741281"/>
            <a:ext cx="2301373" cy="2301373"/>
          </a:xfrm>
          <a:custGeom>
            <a:avLst/>
            <a:gdLst>
              <a:gd name="connsiteX0" fmla="*/ 1233054 w 1647924"/>
              <a:gd name="connsiteY0" fmla="*/ 417377 h 1647924"/>
              <a:gd name="connsiteX1" fmla="*/ 1476179 w 1647924"/>
              <a:gd name="connsiteY1" fmla="*/ 344104 h 1647924"/>
              <a:gd name="connsiteX2" fmla="*/ 1565640 w 1647924"/>
              <a:gd name="connsiteY2" fmla="*/ 499055 h 1647924"/>
              <a:gd name="connsiteX3" fmla="*/ 1380621 w 1647924"/>
              <a:gd name="connsiteY3" fmla="*/ 672970 h 1647924"/>
              <a:gd name="connsiteX4" fmla="*/ 1380621 w 1647924"/>
              <a:gd name="connsiteY4" fmla="*/ 974954 h 1647924"/>
              <a:gd name="connsiteX5" fmla="*/ 1565640 w 1647924"/>
              <a:gd name="connsiteY5" fmla="*/ 1148869 h 1647924"/>
              <a:gd name="connsiteX6" fmla="*/ 1476179 w 1647924"/>
              <a:gd name="connsiteY6" fmla="*/ 1303820 h 1647924"/>
              <a:gd name="connsiteX7" fmla="*/ 1233054 w 1647924"/>
              <a:gd name="connsiteY7" fmla="*/ 1230547 h 1647924"/>
              <a:gd name="connsiteX8" fmla="*/ 971529 w 1647924"/>
              <a:gd name="connsiteY8" fmla="*/ 1381539 h 1647924"/>
              <a:gd name="connsiteX9" fmla="*/ 913423 w 1647924"/>
              <a:gd name="connsiteY9" fmla="*/ 1628727 h 1647924"/>
              <a:gd name="connsiteX10" fmla="*/ 734501 w 1647924"/>
              <a:gd name="connsiteY10" fmla="*/ 1628727 h 1647924"/>
              <a:gd name="connsiteX11" fmla="*/ 676395 w 1647924"/>
              <a:gd name="connsiteY11" fmla="*/ 1381539 h 1647924"/>
              <a:gd name="connsiteX12" fmla="*/ 414870 w 1647924"/>
              <a:gd name="connsiteY12" fmla="*/ 1230547 h 1647924"/>
              <a:gd name="connsiteX13" fmla="*/ 171745 w 1647924"/>
              <a:gd name="connsiteY13" fmla="*/ 1303820 h 1647924"/>
              <a:gd name="connsiteX14" fmla="*/ 82284 w 1647924"/>
              <a:gd name="connsiteY14" fmla="*/ 1148869 h 1647924"/>
              <a:gd name="connsiteX15" fmla="*/ 267303 w 1647924"/>
              <a:gd name="connsiteY15" fmla="*/ 974954 h 1647924"/>
              <a:gd name="connsiteX16" fmla="*/ 267303 w 1647924"/>
              <a:gd name="connsiteY16" fmla="*/ 672970 h 1647924"/>
              <a:gd name="connsiteX17" fmla="*/ 82284 w 1647924"/>
              <a:gd name="connsiteY17" fmla="*/ 499055 h 1647924"/>
              <a:gd name="connsiteX18" fmla="*/ 171745 w 1647924"/>
              <a:gd name="connsiteY18" fmla="*/ 344104 h 1647924"/>
              <a:gd name="connsiteX19" fmla="*/ 414870 w 1647924"/>
              <a:gd name="connsiteY19" fmla="*/ 417377 h 1647924"/>
              <a:gd name="connsiteX20" fmla="*/ 676395 w 1647924"/>
              <a:gd name="connsiteY20" fmla="*/ 266385 h 1647924"/>
              <a:gd name="connsiteX21" fmla="*/ 734501 w 1647924"/>
              <a:gd name="connsiteY21" fmla="*/ 19197 h 1647924"/>
              <a:gd name="connsiteX22" fmla="*/ 913423 w 1647924"/>
              <a:gd name="connsiteY22" fmla="*/ 19197 h 1647924"/>
              <a:gd name="connsiteX23" fmla="*/ 971529 w 1647924"/>
              <a:gd name="connsiteY23" fmla="*/ 266385 h 1647924"/>
              <a:gd name="connsiteX24" fmla="*/ 1233054 w 1647924"/>
              <a:gd name="connsiteY24" fmla="*/ 417377 h 164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47924" h="1647924">
                <a:moveTo>
                  <a:pt x="1060681" y="416848"/>
                </a:moveTo>
                <a:lnTo>
                  <a:pt x="1236943" y="307681"/>
                </a:lnTo>
                <a:lnTo>
                  <a:pt x="1340244" y="410981"/>
                </a:lnTo>
                <a:lnTo>
                  <a:pt x="1231076" y="587243"/>
                </a:lnTo>
                <a:cubicBezTo>
                  <a:pt x="1273123" y="659555"/>
                  <a:pt x="1295150" y="741762"/>
                  <a:pt x="1294893" y="825410"/>
                </a:cubicBezTo>
                <a:lnTo>
                  <a:pt x="1477565" y="923473"/>
                </a:lnTo>
                <a:lnTo>
                  <a:pt x="1439755" y="1064584"/>
                </a:lnTo>
                <a:lnTo>
                  <a:pt x="1232524" y="1058174"/>
                </a:lnTo>
                <a:cubicBezTo>
                  <a:pt x="1190923" y="1130744"/>
                  <a:pt x="1130743" y="1190923"/>
                  <a:pt x="1058174" y="1232524"/>
                </a:cubicBezTo>
                <a:lnTo>
                  <a:pt x="1064584" y="1439754"/>
                </a:lnTo>
                <a:lnTo>
                  <a:pt x="923473" y="1477565"/>
                </a:lnTo>
                <a:lnTo>
                  <a:pt x="825409" y="1294893"/>
                </a:lnTo>
                <a:cubicBezTo>
                  <a:pt x="741762" y="1295151"/>
                  <a:pt x="659555" y="1273123"/>
                  <a:pt x="587243" y="1231076"/>
                </a:cubicBezTo>
                <a:lnTo>
                  <a:pt x="410981" y="1340243"/>
                </a:lnTo>
                <a:lnTo>
                  <a:pt x="307680" y="1236943"/>
                </a:lnTo>
                <a:lnTo>
                  <a:pt x="416848" y="1060681"/>
                </a:lnTo>
                <a:cubicBezTo>
                  <a:pt x="374801" y="988369"/>
                  <a:pt x="352774" y="906162"/>
                  <a:pt x="353031" y="822514"/>
                </a:cubicBezTo>
                <a:lnTo>
                  <a:pt x="170359" y="724451"/>
                </a:lnTo>
                <a:lnTo>
                  <a:pt x="208169" y="583340"/>
                </a:lnTo>
                <a:lnTo>
                  <a:pt x="415400" y="589750"/>
                </a:lnTo>
                <a:cubicBezTo>
                  <a:pt x="457001" y="517180"/>
                  <a:pt x="517181" y="457001"/>
                  <a:pt x="589750" y="415400"/>
                </a:cubicBezTo>
                <a:lnTo>
                  <a:pt x="583340" y="208170"/>
                </a:lnTo>
                <a:lnTo>
                  <a:pt x="724451" y="170359"/>
                </a:lnTo>
                <a:lnTo>
                  <a:pt x="822515" y="353031"/>
                </a:lnTo>
                <a:cubicBezTo>
                  <a:pt x="906162" y="352773"/>
                  <a:pt x="988369" y="374801"/>
                  <a:pt x="1060681" y="416848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210" tIns="568210" rIns="568210" bIns="56821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Physics-based sculpting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94D83C9-9418-A240-9779-65EE5B3AFAC3}"/>
              </a:ext>
            </a:extLst>
          </p:cNvPr>
          <p:cNvSpPr/>
          <p:nvPr/>
        </p:nvSpPr>
        <p:spPr>
          <a:xfrm>
            <a:off x="3981744" y="3201715"/>
            <a:ext cx="2018288" cy="2018288"/>
          </a:xfrm>
          <a:custGeom>
            <a:avLst/>
            <a:gdLst>
              <a:gd name="connsiteX0" fmla="*/ 1258481 w 1681906"/>
              <a:gd name="connsiteY0" fmla="*/ 425984 h 1681906"/>
              <a:gd name="connsiteX1" fmla="*/ 1506619 w 1681906"/>
              <a:gd name="connsiteY1" fmla="*/ 351200 h 1681906"/>
              <a:gd name="connsiteX2" fmla="*/ 1597925 w 1681906"/>
              <a:gd name="connsiteY2" fmla="*/ 509346 h 1681906"/>
              <a:gd name="connsiteX3" fmla="*/ 1409091 w 1681906"/>
              <a:gd name="connsiteY3" fmla="*/ 686848 h 1681906"/>
              <a:gd name="connsiteX4" fmla="*/ 1409091 w 1681906"/>
              <a:gd name="connsiteY4" fmla="*/ 995059 h 1681906"/>
              <a:gd name="connsiteX5" fmla="*/ 1597925 w 1681906"/>
              <a:gd name="connsiteY5" fmla="*/ 1172560 h 1681906"/>
              <a:gd name="connsiteX6" fmla="*/ 1506619 w 1681906"/>
              <a:gd name="connsiteY6" fmla="*/ 1330706 h 1681906"/>
              <a:gd name="connsiteX7" fmla="*/ 1258481 w 1681906"/>
              <a:gd name="connsiteY7" fmla="*/ 1255922 h 1681906"/>
              <a:gd name="connsiteX8" fmla="*/ 991562 w 1681906"/>
              <a:gd name="connsiteY8" fmla="*/ 1410027 h 1681906"/>
              <a:gd name="connsiteX9" fmla="*/ 932259 w 1681906"/>
              <a:gd name="connsiteY9" fmla="*/ 1662313 h 1681906"/>
              <a:gd name="connsiteX10" fmla="*/ 749647 w 1681906"/>
              <a:gd name="connsiteY10" fmla="*/ 1662313 h 1681906"/>
              <a:gd name="connsiteX11" fmla="*/ 690343 w 1681906"/>
              <a:gd name="connsiteY11" fmla="*/ 1410027 h 1681906"/>
              <a:gd name="connsiteX12" fmla="*/ 423424 w 1681906"/>
              <a:gd name="connsiteY12" fmla="*/ 1255922 h 1681906"/>
              <a:gd name="connsiteX13" fmla="*/ 175287 w 1681906"/>
              <a:gd name="connsiteY13" fmla="*/ 1330706 h 1681906"/>
              <a:gd name="connsiteX14" fmla="*/ 83981 w 1681906"/>
              <a:gd name="connsiteY14" fmla="*/ 1172560 h 1681906"/>
              <a:gd name="connsiteX15" fmla="*/ 272815 w 1681906"/>
              <a:gd name="connsiteY15" fmla="*/ 995058 h 1681906"/>
              <a:gd name="connsiteX16" fmla="*/ 272815 w 1681906"/>
              <a:gd name="connsiteY16" fmla="*/ 686847 h 1681906"/>
              <a:gd name="connsiteX17" fmla="*/ 83981 w 1681906"/>
              <a:gd name="connsiteY17" fmla="*/ 509346 h 1681906"/>
              <a:gd name="connsiteX18" fmla="*/ 175287 w 1681906"/>
              <a:gd name="connsiteY18" fmla="*/ 351200 h 1681906"/>
              <a:gd name="connsiteX19" fmla="*/ 423425 w 1681906"/>
              <a:gd name="connsiteY19" fmla="*/ 425984 h 1681906"/>
              <a:gd name="connsiteX20" fmla="*/ 690344 w 1681906"/>
              <a:gd name="connsiteY20" fmla="*/ 271879 h 1681906"/>
              <a:gd name="connsiteX21" fmla="*/ 749647 w 1681906"/>
              <a:gd name="connsiteY21" fmla="*/ 19593 h 1681906"/>
              <a:gd name="connsiteX22" fmla="*/ 932259 w 1681906"/>
              <a:gd name="connsiteY22" fmla="*/ 19593 h 1681906"/>
              <a:gd name="connsiteX23" fmla="*/ 991563 w 1681906"/>
              <a:gd name="connsiteY23" fmla="*/ 271879 h 1681906"/>
              <a:gd name="connsiteX24" fmla="*/ 1258482 w 1681906"/>
              <a:gd name="connsiteY24" fmla="*/ 425984 h 1681906"/>
              <a:gd name="connsiteX25" fmla="*/ 1258481 w 1681906"/>
              <a:gd name="connsiteY25" fmla="*/ 425984 h 16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81906" h="1681906">
                <a:moveTo>
                  <a:pt x="1258481" y="425984"/>
                </a:moveTo>
                <a:lnTo>
                  <a:pt x="1506619" y="351200"/>
                </a:lnTo>
                <a:lnTo>
                  <a:pt x="1597925" y="509346"/>
                </a:lnTo>
                <a:lnTo>
                  <a:pt x="1409091" y="686848"/>
                </a:lnTo>
                <a:cubicBezTo>
                  <a:pt x="1436464" y="787762"/>
                  <a:pt x="1436464" y="894145"/>
                  <a:pt x="1409091" y="995059"/>
                </a:cubicBezTo>
                <a:lnTo>
                  <a:pt x="1597925" y="1172560"/>
                </a:lnTo>
                <a:lnTo>
                  <a:pt x="1506619" y="1330706"/>
                </a:lnTo>
                <a:lnTo>
                  <a:pt x="1258481" y="1255922"/>
                </a:lnTo>
                <a:cubicBezTo>
                  <a:pt x="1184773" y="1330084"/>
                  <a:pt x="1092643" y="1383276"/>
                  <a:pt x="991562" y="1410027"/>
                </a:cubicBezTo>
                <a:lnTo>
                  <a:pt x="932259" y="1662313"/>
                </a:lnTo>
                <a:lnTo>
                  <a:pt x="749647" y="1662313"/>
                </a:lnTo>
                <a:lnTo>
                  <a:pt x="690343" y="1410027"/>
                </a:lnTo>
                <a:cubicBezTo>
                  <a:pt x="589263" y="1383275"/>
                  <a:pt x="497132" y="1330084"/>
                  <a:pt x="423424" y="1255922"/>
                </a:cubicBezTo>
                <a:lnTo>
                  <a:pt x="175287" y="1330706"/>
                </a:lnTo>
                <a:lnTo>
                  <a:pt x="83981" y="1172560"/>
                </a:lnTo>
                <a:lnTo>
                  <a:pt x="272815" y="995058"/>
                </a:lnTo>
                <a:cubicBezTo>
                  <a:pt x="245442" y="894144"/>
                  <a:pt x="245442" y="787761"/>
                  <a:pt x="272815" y="686847"/>
                </a:cubicBezTo>
                <a:lnTo>
                  <a:pt x="83981" y="509346"/>
                </a:lnTo>
                <a:lnTo>
                  <a:pt x="175287" y="351200"/>
                </a:lnTo>
                <a:lnTo>
                  <a:pt x="423425" y="425984"/>
                </a:lnTo>
                <a:cubicBezTo>
                  <a:pt x="497133" y="351822"/>
                  <a:pt x="589263" y="298630"/>
                  <a:pt x="690344" y="271879"/>
                </a:cubicBezTo>
                <a:lnTo>
                  <a:pt x="749647" y="19593"/>
                </a:lnTo>
                <a:lnTo>
                  <a:pt x="932259" y="19593"/>
                </a:lnTo>
                <a:lnTo>
                  <a:pt x="991563" y="271879"/>
                </a:lnTo>
                <a:cubicBezTo>
                  <a:pt x="1092643" y="298631"/>
                  <a:pt x="1184774" y="351822"/>
                  <a:pt x="1258482" y="425984"/>
                </a:cubicBezTo>
                <a:lnTo>
                  <a:pt x="1258481" y="425984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5015" tIns="447574" rIns="445015" bIns="44757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Haptic feedback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BDAAE9F-1445-8945-97BB-C54721267A5C}"/>
              </a:ext>
            </a:extLst>
          </p:cNvPr>
          <p:cNvSpPr/>
          <p:nvPr/>
        </p:nvSpPr>
        <p:spPr>
          <a:xfrm>
            <a:off x="5523156" y="3790426"/>
            <a:ext cx="2908094" cy="2908094"/>
          </a:xfrm>
          <a:custGeom>
            <a:avLst/>
            <a:gdLst>
              <a:gd name="connsiteX0" fmla="*/ 1641508 w 2312620"/>
              <a:gd name="connsiteY0" fmla="*/ 368721 h 2312620"/>
              <a:gd name="connsiteX1" fmla="*/ 1821393 w 2312620"/>
              <a:gd name="connsiteY1" fmla="*/ 217771 h 2312620"/>
              <a:gd name="connsiteX2" fmla="*/ 1965100 w 2312620"/>
              <a:gd name="connsiteY2" fmla="*/ 338356 h 2312620"/>
              <a:gd name="connsiteX3" fmla="*/ 1847681 w 2312620"/>
              <a:gd name="connsiteY3" fmla="*/ 541720 h 2312620"/>
              <a:gd name="connsiteX4" fmla="*/ 2034246 w 2312620"/>
              <a:gd name="connsiteY4" fmla="*/ 864860 h 2312620"/>
              <a:gd name="connsiteX5" fmla="*/ 2269074 w 2312620"/>
              <a:gd name="connsiteY5" fmla="*/ 864854 h 2312620"/>
              <a:gd name="connsiteX6" fmla="*/ 2301650 w 2312620"/>
              <a:gd name="connsiteY6" fmla="*/ 1049601 h 2312620"/>
              <a:gd name="connsiteX7" fmla="*/ 2080981 w 2312620"/>
              <a:gd name="connsiteY7" fmla="*/ 1129911 h 2312620"/>
              <a:gd name="connsiteX8" fmla="*/ 2016188 w 2312620"/>
              <a:gd name="connsiteY8" fmla="*/ 1497373 h 2312620"/>
              <a:gd name="connsiteX9" fmla="*/ 2196081 w 2312620"/>
              <a:gd name="connsiteY9" fmla="*/ 1648313 h 2312620"/>
              <a:gd name="connsiteX10" fmla="*/ 2102283 w 2312620"/>
              <a:gd name="connsiteY10" fmla="*/ 1810776 h 2312620"/>
              <a:gd name="connsiteX11" fmla="*/ 1881618 w 2312620"/>
              <a:gd name="connsiteY11" fmla="*/ 1730455 h 2312620"/>
              <a:gd name="connsiteX12" fmla="*/ 1595784 w 2312620"/>
              <a:gd name="connsiteY12" fmla="*/ 1970299 h 2312620"/>
              <a:gd name="connsiteX13" fmla="*/ 1636567 w 2312620"/>
              <a:gd name="connsiteY13" fmla="*/ 2201558 h 2312620"/>
              <a:gd name="connsiteX14" fmla="*/ 1460284 w 2312620"/>
              <a:gd name="connsiteY14" fmla="*/ 2265720 h 2312620"/>
              <a:gd name="connsiteX15" fmla="*/ 1342875 w 2312620"/>
              <a:gd name="connsiteY15" fmla="*/ 2062349 h 2312620"/>
              <a:gd name="connsiteX16" fmla="*/ 969745 w 2312620"/>
              <a:gd name="connsiteY16" fmla="*/ 2062349 h 2312620"/>
              <a:gd name="connsiteX17" fmla="*/ 852336 w 2312620"/>
              <a:gd name="connsiteY17" fmla="*/ 2265720 h 2312620"/>
              <a:gd name="connsiteX18" fmla="*/ 676053 w 2312620"/>
              <a:gd name="connsiteY18" fmla="*/ 2201558 h 2312620"/>
              <a:gd name="connsiteX19" fmla="*/ 716836 w 2312620"/>
              <a:gd name="connsiteY19" fmla="*/ 1970298 h 2312620"/>
              <a:gd name="connsiteX20" fmla="*/ 431002 w 2312620"/>
              <a:gd name="connsiteY20" fmla="*/ 1730455 h 2312620"/>
              <a:gd name="connsiteX21" fmla="*/ 210337 w 2312620"/>
              <a:gd name="connsiteY21" fmla="*/ 1810776 h 2312620"/>
              <a:gd name="connsiteX22" fmla="*/ 116539 w 2312620"/>
              <a:gd name="connsiteY22" fmla="*/ 1648313 h 2312620"/>
              <a:gd name="connsiteX23" fmla="*/ 296432 w 2312620"/>
              <a:gd name="connsiteY23" fmla="*/ 1497373 h 2312620"/>
              <a:gd name="connsiteX24" fmla="*/ 231639 w 2312620"/>
              <a:gd name="connsiteY24" fmla="*/ 1129911 h 2312620"/>
              <a:gd name="connsiteX25" fmla="*/ 10970 w 2312620"/>
              <a:gd name="connsiteY25" fmla="*/ 1049601 h 2312620"/>
              <a:gd name="connsiteX26" fmla="*/ 43546 w 2312620"/>
              <a:gd name="connsiteY26" fmla="*/ 864854 h 2312620"/>
              <a:gd name="connsiteX27" fmla="*/ 278374 w 2312620"/>
              <a:gd name="connsiteY27" fmla="*/ 864860 h 2312620"/>
              <a:gd name="connsiteX28" fmla="*/ 464939 w 2312620"/>
              <a:gd name="connsiteY28" fmla="*/ 541720 h 2312620"/>
              <a:gd name="connsiteX29" fmla="*/ 347520 w 2312620"/>
              <a:gd name="connsiteY29" fmla="*/ 338356 h 2312620"/>
              <a:gd name="connsiteX30" fmla="*/ 491227 w 2312620"/>
              <a:gd name="connsiteY30" fmla="*/ 217771 h 2312620"/>
              <a:gd name="connsiteX31" fmla="*/ 671112 w 2312620"/>
              <a:gd name="connsiteY31" fmla="*/ 368721 h 2312620"/>
              <a:gd name="connsiteX32" fmla="*/ 1021740 w 2312620"/>
              <a:gd name="connsiteY32" fmla="*/ 241103 h 2312620"/>
              <a:gd name="connsiteX33" fmla="*/ 1062512 w 2312620"/>
              <a:gd name="connsiteY33" fmla="*/ 9841 h 2312620"/>
              <a:gd name="connsiteX34" fmla="*/ 1250108 w 2312620"/>
              <a:gd name="connsiteY34" fmla="*/ 9841 h 2312620"/>
              <a:gd name="connsiteX35" fmla="*/ 1290880 w 2312620"/>
              <a:gd name="connsiteY35" fmla="*/ 241103 h 2312620"/>
              <a:gd name="connsiteX36" fmla="*/ 1641508 w 2312620"/>
              <a:gd name="connsiteY36" fmla="*/ 368721 h 231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12620" h="2312620">
                <a:moveTo>
                  <a:pt x="1641508" y="368721"/>
                </a:moveTo>
                <a:lnTo>
                  <a:pt x="1821393" y="217771"/>
                </a:lnTo>
                <a:lnTo>
                  <a:pt x="1965100" y="338356"/>
                </a:lnTo>
                <a:lnTo>
                  <a:pt x="1847681" y="541720"/>
                </a:lnTo>
                <a:cubicBezTo>
                  <a:pt x="1931173" y="635643"/>
                  <a:pt x="1994653" y="745593"/>
                  <a:pt x="2034246" y="864860"/>
                </a:cubicBezTo>
                <a:lnTo>
                  <a:pt x="2269074" y="864854"/>
                </a:lnTo>
                <a:lnTo>
                  <a:pt x="2301650" y="1049601"/>
                </a:lnTo>
                <a:lnTo>
                  <a:pt x="2080981" y="1129911"/>
                </a:lnTo>
                <a:cubicBezTo>
                  <a:pt x="2084567" y="1255528"/>
                  <a:pt x="2062521" y="1380558"/>
                  <a:pt x="2016188" y="1497373"/>
                </a:cubicBezTo>
                <a:lnTo>
                  <a:pt x="2196081" y="1648313"/>
                </a:lnTo>
                <a:lnTo>
                  <a:pt x="2102283" y="1810776"/>
                </a:lnTo>
                <a:lnTo>
                  <a:pt x="1881618" y="1730455"/>
                </a:lnTo>
                <a:cubicBezTo>
                  <a:pt x="1803620" y="1828988"/>
                  <a:pt x="1706364" y="1910596"/>
                  <a:pt x="1595784" y="1970299"/>
                </a:cubicBezTo>
                <a:lnTo>
                  <a:pt x="1636567" y="2201558"/>
                </a:lnTo>
                <a:lnTo>
                  <a:pt x="1460284" y="2265720"/>
                </a:lnTo>
                <a:lnTo>
                  <a:pt x="1342875" y="2062349"/>
                </a:lnTo>
                <a:cubicBezTo>
                  <a:pt x="1219789" y="2087694"/>
                  <a:pt x="1092830" y="2087694"/>
                  <a:pt x="969745" y="2062349"/>
                </a:cubicBezTo>
                <a:lnTo>
                  <a:pt x="852336" y="2265720"/>
                </a:lnTo>
                <a:lnTo>
                  <a:pt x="676053" y="2201558"/>
                </a:lnTo>
                <a:lnTo>
                  <a:pt x="716836" y="1970298"/>
                </a:lnTo>
                <a:cubicBezTo>
                  <a:pt x="606256" y="1910595"/>
                  <a:pt x="508999" y="1828988"/>
                  <a:pt x="431002" y="1730455"/>
                </a:cubicBezTo>
                <a:lnTo>
                  <a:pt x="210337" y="1810776"/>
                </a:lnTo>
                <a:lnTo>
                  <a:pt x="116539" y="1648313"/>
                </a:lnTo>
                <a:lnTo>
                  <a:pt x="296432" y="1497373"/>
                </a:lnTo>
                <a:cubicBezTo>
                  <a:pt x="250099" y="1380558"/>
                  <a:pt x="228052" y="1255528"/>
                  <a:pt x="231639" y="1129911"/>
                </a:cubicBezTo>
                <a:lnTo>
                  <a:pt x="10970" y="1049601"/>
                </a:lnTo>
                <a:lnTo>
                  <a:pt x="43546" y="864854"/>
                </a:lnTo>
                <a:lnTo>
                  <a:pt x="278374" y="864860"/>
                </a:lnTo>
                <a:cubicBezTo>
                  <a:pt x="317967" y="745592"/>
                  <a:pt x="381447" y="635643"/>
                  <a:pt x="464939" y="541720"/>
                </a:cubicBezTo>
                <a:lnTo>
                  <a:pt x="347520" y="338356"/>
                </a:lnTo>
                <a:lnTo>
                  <a:pt x="491227" y="217771"/>
                </a:lnTo>
                <a:lnTo>
                  <a:pt x="671112" y="368721"/>
                </a:lnTo>
                <a:cubicBezTo>
                  <a:pt x="778106" y="302807"/>
                  <a:pt x="897409" y="259384"/>
                  <a:pt x="1021740" y="241103"/>
                </a:cubicBezTo>
                <a:lnTo>
                  <a:pt x="1062512" y="9841"/>
                </a:lnTo>
                <a:lnTo>
                  <a:pt x="1250108" y="9841"/>
                </a:lnTo>
                <a:lnTo>
                  <a:pt x="1290880" y="241103"/>
                </a:lnTo>
                <a:cubicBezTo>
                  <a:pt x="1415211" y="259384"/>
                  <a:pt x="1534514" y="302807"/>
                  <a:pt x="1641508" y="368721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6529" tIns="563310" rIns="486529" bIns="60375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 dirty="0"/>
              <a:t>Virtual Sculpting</a:t>
            </a:r>
          </a:p>
        </p:txBody>
      </p:sp>
    </p:spTree>
    <p:extLst>
      <p:ext uri="{BB962C8B-B14F-4D97-AF65-F5344CB8AC3E}">
        <p14:creationId xmlns:p14="http://schemas.microsoft.com/office/powerpoint/2010/main" val="376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Contributions</a:t>
            </a:r>
            <a:endParaRPr lang="en-US" sz="4400" dirty="0">
              <a:cs typeface="Calibri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283543" y="1267147"/>
            <a:ext cx="11432977" cy="46056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Building a virtual sculpting solution with visual as well as haptic feedback.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6C0E80F-EB00-4661-A2D7-474DE6CCE839}"/>
              </a:ext>
            </a:extLst>
          </p:cNvPr>
          <p:cNvSpPr txBox="1">
            <a:spLocks/>
          </p:cNvSpPr>
          <p:nvPr/>
        </p:nvSpPr>
        <p:spPr>
          <a:xfrm>
            <a:off x="139888" y="2336878"/>
            <a:ext cx="5860143" cy="37783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 Developed a remeshing-free </a:t>
            </a:r>
            <a:r>
              <a:rPr lang="en-US" dirty="0">
                <a:solidFill>
                  <a:srgbClr val="0080FF"/>
                </a:solidFill>
                <a:latin typeface="Calibri"/>
                <a:cs typeface="Calibri"/>
              </a:rPr>
              <a:t>Is-XFEM</a:t>
            </a:r>
            <a:r>
              <a:rPr lang="en-US" dirty="0">
                <a:latin typeface="Calibri"/>
                <a:cs typeface="Calibri"/>
              </a:rPr>
              <a:t> based cutting algorithm.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 Synchronized haptic and visual feedback using a </a:t>
            </a:r>
            <a:r>
              <a:rPr lang="en-US" dirty="0">
                <a:solidFill>
                  <a:srgbClr val="0080FF"/>
                </a:solidFill>
                <a:latin typeface="Calibri"/>
                <a:cs typeface="Calibri"/>
              </a:rPr>
              <a:t>multi-resolution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>
                <a:solidFill>
                  <a:srgbClr val="0080FF"/>
                </a:solidFill>
                <a:latin typeface="Calibri"/>
                <a:cs typeface="Calibri"/>
              </a:rPr>
              <a:t>multi-timescale</a:t>
            </a:r>
            <a:r>
              <a:rPr lang="en-US" dirty="0">
                <a:latin typeface="Calibri"/>
                <a:cs typeface="Calibri"/>
              </a:rPr>
              <a:t> method. 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alibri"/>
                <a:cs typeface="Calibri"/>
              </a:rPr>
              <a:t> Part of the simulations are </a:t>
            </a:r>
            <a:r>
              <a:rPr lang="en-US" dirty="0">
                <a:solidFill>
                  <a:srgbClr val="0080FF"/>
                </a:solidFill>
                <a:latin typeface="Calibri"/>
                <a:cs typeface="Calibri"/>
              </a:rPr>
              <a:t>parallelized using GPU</a:t>
            </a:r>
            <a:r>
              <a:rPr lang="en-US" dirty="0">
                <a:latin typeface="Calibri"/>
                <a:cs typeface="Calibri"/>
              </a:rPr>
              <a:t> to meet the real-time constraints. 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latin typeface="Calibri"/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Calibri"/>
              <a:cs typeface="Calibri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full_system">
            <a:hlinkClick r:id="" action="ppaction://media"/>
            <a:extLst>
              <a:ext uri="{FF2B5EF4-FFF2-40B4-BE49-F238E27FC236}">
                <a16:creationId xmlns:a16="http://schemas.microsoft.com/office/drawing/2014/main" id="{101D0921-EF77-43EE-BE48-DC213E8F3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078998"/>
            <a:ext cx="5977932" cy="3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/>
              <a:t>Prior Art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9F6B50-FAE1-D54A-8122-8B5B2C231A73}"/>
              </a:ext>
            </a:extLst>
          </p:cNvPr>
          <p:cNvGrpSpPr/>
          <p:nvPr/>
        </p:nvGrpSpPr>
        <p:grpSpPr>
          <a:xfrm>
            <a:off x="283542" y="1480379"/>
            <a:ext cx="11442048" cy="1467400"/>
            <a:chOff x="283542" y="1480379"/>
            <a:chExt cx="11442048" cy="1467400"/>
          </a:xfrm>
        </p:grpSpPr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AF5C69F4-2C96-4EE5-BAF9-6E4B27455A8B}"/>
                </a:ext>
              </a:extLst>
            </p:cNvPr>
            <p:cNvSpPr txBox="1">
              <a:spLocks/>
            </p:cNvSpPr>
            <p:nvPr/>
          </p:nvSpPr>
          <p:spPr>
            <a:xfrm>
              <a:off x="283542" y="1480379"/>
              <a:ext cx="11432977" cy="350865"/>
            </a:xfrm>
            <a:prstGeom prst="rect">
              <a:avLst/>
            </a:prstGeom>
          </p:spPr>
          <p:txBody>
            <a:bodyPr vert="horz" lIns="91440" tIns="0" rIns="91440" bIns="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5000"/>
                </a:lnSpc>
                <a:spcBef>
                  <a:spcPct val="20000"/>
                </a:spcBef>
                <a:buFontTx/>
                <a:buNone/>
                <a:defRPr lang="en-US" sz="2400" b="0" kern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1pPr>
              <a:lvl2pPr marL="3429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5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400" b="1" i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b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Calibri"/>
                  <a:cs typeface="Arial"/>
                </a:rPr>
                <a:t>Remeshing-Free Cutting Algorithms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endParaRPr>
            </a:p>
          </p:txBody>
        </p:sp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351F6F84-8725-42FD-AE01-3527BC61D669}"/>
                </a:ext>
              </a:extLst>
            </p:cNvPr>
            <p:cNvSpPr txBox="1">
              <a:spLocks/>
            </p:cNvSpPr>
            <p:nvPr/>
          </p:nvSpPr>
          <p:spPr>
            <a:xfrm>
              <a:off x="286519" y="1835914"/>
              <a:ext cx="11439071" cy="111186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91440" indent="-91440" algn="l" defTabSz="914400" rtl="0" eaLnBrk="1" latinLnBrk="0" hangingPunct="1">
                <a:lnSpc>
                  <a:spcPct val="85000"/>
                </a:lnSpc>
                <a:spcBef>
                  <a:spcPts val="1300"/>
                </a:spcBef>
                <a:buFont typeface="Arial" pitchFamily="34" charset="0"/>
                <a:buChar char=" 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347472" indent="-3429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Char char=" 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548640" indent="-54864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Char char=" "/>
                <a:defRPr sz="2000" i="1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822960" indent="-82296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Char char=" "/>
                <a:defRPr lang="en-US" sz="1600" kern="1200" baseline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ea typeface="+mn-ea"/>
                  <a:cs typeface="Arial" pitchFamily="34" charset="0"/>
                </a:defRPr>
              </a:lvl4pPr>
              <a:lvl5pPr marL="1200150" indent="-260604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Qualcomm Regular" pitchFamily="34" charset="0"/>
                <a:buChar char="−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28775" indent="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None/>
                <a:defRPr sz="12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400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600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800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itchFamily="34" charset="0"/>
                <a:buChar char=" 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itchFamily="34" charset="0"/>
                <a:buChar char="•"/>
              </a:pPr>
              <a:r>
                <a:rPr lang="en-US" sz="2000" dirty="0">
                  <a:latin typeface="Calibri"/>
                  <a:cs typeface="Calibri"/>
                </a:rPr>
                <a:t> XFEM algorithms: </a:t>
              </a:r>
              <a:r>
                <a:rPr lang="en-US" sz="2000" i="1" dirty="0">
                  <a:latin typeface="Calibri"/>
                  <a:cs typeface="Calibri"/>
                </a:rPr>
                <a:t>Enrichment</a:t>
              </a:r>
              <a:r>
                <a:rPr lang="en-US" sz="2000" i="1" dirty="0">
                  <a:solidFill>
                    <a:srgbClr val="262626"/>
                  </a:solidFill>
                  <a:latin typeface="Calibri"/>
                  <a:cs typeface="Calibri"/>
                </a:rPr>
                <a:t> of nodes to add DOFs for independent movement of disjoint pieces. </a:t>
              </a:r>
              <a:r>
                <a:rPr lang="en-US" sz="2000" dirty="0">
                  <a:solidFill>
                    <a:schemeClr val="tx2"/>
                  </a:solidFill>
                  <a:latin typeface="Calibri"/>
                  <a:cs typeface="Calibri"/>
                </a:rPr>
                <a:t>[Chitalu et al. 2020][</a:t>
              </a:r>
              <a:r>
                <a:rPr lang="en-US" sz="2000" dirty="0" err="1">
                  <a:solidFill>
                    <a:schemeClr val="tx2"/>
                  </a:solidFill>
                  <a:latin typeface="Calibri"/>
                  <a:cs typeface="Calibri"/>
                </a:rPr>
                <a:t>K</a:t>
              </a:r>
              <a:r>
                <a:rPr lang="en-US" sz="2000" dirty="0" err="1">
                  <a:latin typeface="Calibri"/>
                  <a:cs typeface="Calibri"/>
                </a:rPr>
                <a:t>oschier</a:t>
              </a:r>
              <a:r>
                <a:rPr lang="en-US" sz="2000" dirty="0">
                  <a:solidFill>
                    <a:srgbClr val="262626"/>
                  </a:solidFill>
                  <a:latin typeface="Calibri"/>
                  <a:cs typeface="Calibri"/>
                </a:rPr>
                <a:t> et al. 2017</a:t>
              </a:r>
              <a:r>
                <a:rPr lang="en-US" sz="2000" dirty="0">
                  <a:solidFill>
                    <a:schemeClr val="tx2"/>
                  </a:solidFill>
                  <a:latin typeface="Calibri"/>
                  <a:cs typeface="Calibri"/>
                </a:rPr>
                <a:t>]</a:t>
              </a:r>
              <a:r>
                <a:rPr lang="en-US" sz="2000" i="1" dirty="0">
                  <a:latin typeface="Calibri"/>
                  <a:cs typeface="Calibri"/>
                </a:rPr>
                <a:t> </a:t>
              </a:r>
              <a:endParaRPr lang="en-US" sz="2000" dirty="0">
                <a:cs typeface="Calibri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000" dirty="0">
                  <a:latin typeface="Calibri"/>
                  <a:cs typeface="Calibri"/>
                </a:rPr>
                <a:t> Is-XFEM algorithms:</a:t>
              </a:r>
              <a:r>
                <a:rPr lang="en-US" sz="2000" i="1" dirty="0">
                  <a:latin typeface="Calibri"/>
                  <a:cs typeface="Calibri"/>
                </a:rPr>
                <a:t> More stable than XFEM. </a:t>
              </a:r>
              <a:r>
                <a:rPr lang="en-US" sz="2000" dirty="0">
                  <a:latin typeface="Calibri"/>
                  <a:cs typeface="Calibri"/>
                </a:rPr>
                <a:t>[Wu et al. 2015]</a:t>
              </a:r>
              <a:endParaRPr lang="en-US" sz="2000" i="1" dirty="0">
                <a:cs typeface="Calibri"/>
              </a:endParaRPr>
            </a:p>
            <a:p>
              <a:pPr marL="0" indent="0">
                <a:buNone/>
              </a:pPr>
              <a:endParaRPr lang="en-US" sz="2000" i="1" dirty="0">
                <a:cs typeface="Calibri" panose="020F050202020403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332B9-6C2B-0345-D816-1DDEABA4E828}"/>
              </a:ext>
            </a:extLst>
          </p:cNvPr>
          <p:cNvSpPr txBox="1">
            <a:spLocks/>
          </p:cNvSpPr>
          <p:nvPr/>
        </p:nvSpPr>
        <p:spPr>
          <a:xfrm>
            <a:off x="281728" y="3075136"/>
            <a:ext cx="11432977" cy="350865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5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Haptic Rendering of Solids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BBFF039-E2FC-EF8B-ACC5-3A25EF778069}"/>
              </a:ext>
            </a:extLst>
          </p:cNvPr>
          <p:cNvSpPr txBox="1">
            <a:spLocks/>
          </p:cNvSpPr>
          <p:nvPr/>
        </p:nvSpPr>
        <p:spPr>
          <a:xfrm>
            <a:off x="284704" y="3503243"/>
            <a:ext cx="11430000" cy="1311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 Constrained-based haptic rendering: </a:t>
            </a:r>
            <a:r>
              <a:rPr lang="en-US" sz="2000" i="1" dirty="0">
                <a:solidFill>
                  <a:srgbClr val="262626"/>
                </a:solidFill>
                <a:latin typeface="Calibri"/>
                <a:cs typeface="Calibri"/>
              </a:rPr>
              <a:t>Haptic force feedback is calculated using</a:t>
            </a:r>
            <a:r>
              <a:rPr lang="en-US" sz="2000" dirty="0">
                <a:solidFill>
                  <a:srgbClr val="262626"/>
                </a:solidFill>
                <a:latin typeface="Calibri"/>
                <a:cs typeface="Calibri"/>
              </a:rPr>
              <a:t> </a:t>
            </a:r>
            <a:r>
              <a:rPr lang="en-US" sz="2000" i="1" dirty="0">
                <a:solidFill>
                  <a:srgbClr val="262626"/>
                </a:solidFill>
                <a:latin typeface="Calibri"/>
                <a:cs typeface="Calibri"/>
              </a:rPr>
              <a:t>difference of acceleration between God object and haptic proxy. 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[</a:t>
            </a:r>
            <a:r>
              <a:rPr lang="en-US" sz="2000" dirty="0">
                <a:latin typeface="Calibri"/>
                <a:cs typeface="Calibri"/>
              </a:rPr>
              <a:t>Ortega 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et al. 2007]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 Penalty-based haptic rendering: </a:t>
            </a:r>
            <a:r>
              <a:rPr lang="en-US" sz="2000" i="1" dirty="0">
                <a:solidFill>
                  <a:srgbClr val="262626"/>
                </a:solidFill>
                <a:latin typeface="Calibri"/>
                <a:cs typeface="Calibri"/>
              </a:rPr>
              <a:t>Haptic force feedback is calculated using depth of penetration of haptic proxy. </a:t>
            </a:r>
            <a:r>
              <a:rPr lang="en-US" sz="2000" dirty="0">
                <a:solidFill>
                  <a:srgbClr val="262626"/>
                </a:solidFill>
                <a:latin typeface="Calibri"/>
                <a:cs typeface="Calibri"/>
              </a:rPr>
              <a:t>[Xu et al. 2017]</a:t>
            </a:r>
            <a:endParaRPr lang="en-US" sz="2000" i="1" dirty="0">
              <a:solidFill>
                <a:srgbClr val="262626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2000" i="1" dirty="0">
              <a:cs typeface="Calibri" panose="020F050202020403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1BC531A-702B-EB63-7B0B-37512F1CFEDE}"/>
              </a:ext>
            </a:extLst>
          </p:cNvPr>
          <p:cNvSpPr txBox="1">
            <a:spLocks/>
          </p:cNvSpPr>
          <p:nvPr/>
        </p:nvSpPr>
        <p:spPr>
          <a:xfrm>
            <a:off x="254513" y="4880350"/>
            <a:ext cx="11432977" cy="350865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ct val="20000"/>
              </a:spcBef>
              <a:buFontTx/>
              <a:buNone/>
              <a:defRPr lang="en-US" sz="2400" b="0" kern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3429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5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4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/>
                <a:cs typeface="Arial"/>
              </a:rPr>
              <a:t>Virtual Sculpting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/>
              <a:cs typeface="Arial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D713291-636C-C741-4ECD-BF711A9ACF47}"/>
              </a:ext>
            </a:extLst>
          </p:cNvPr>
          <p:cNvSpPr txBox="1">
            <a:spLocks/>
          </p:cNvSpPr>
          <p:nvPr/>
        </p:nvSpPr>
        <p:spPr>
          <a:xfrm>
            <a:off x="284703" y="5299385"/>
            <a:ext cx="11430000" cy="1311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 Cube grid based field sculpting:</a:t>
            </a:r>
            <a:r>
              <a:rPr lang="en-US" sz="2000" i="1" dirty="0">
                <a:solidFill>
                  <a:srgbClr val="262626"/>
                </a:solidFill>
                <a:latin typeface="Calibri"/>
                <a:cs typeface="Calibri"/>
              </a:rPr>
              <a:t> Use cube grid to model volumetric mesh. 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[</a:t>
            </a:r>
            <a:r>
              <a:rPr lang="en-US" sz="2000" dirty="0">
                <a:latin typeface="Calibri"/>
                <a:cs typeface="Calibri"/>
              </a:rPr>
              <a:t>Chen 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et al. 2002]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 Displacement map sculpting: </a:t>
            </a:r>
            <a:r>
              <a:rPr lang="en-US" sz="2000" i="1" dirty="0">
                <a:solidFill>
                  <a:schemeClr val="tx2"/>
                </a:solidFill>
                <a:latin typeface="Calibri"/>
                <a:cs typeface="Calibri"/>
              </a:rPr>
              <a:t>Use displacement map for 2D surface manipulation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. [</a:t>
            </a:r>
            <a:r>
              <a:rPr lang="en-US" sz="2000" dirty="0" err="1">
                <a:solidFill>
                  <a:schemeClr val="tx2"/>
                </a:solidFill>
                <a:latin typeface="Calibri"/>
                <a:cs typeface="Calibri"/>
              </a:rPr>
              <a:t>Jagnow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 et al. 2002]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 B-spline based sculpting: </a:t>
            </a:r>
            <a:r>
              <a:rPr lang="en-US" sz="2000" i="1" dirty="0">
                <a:solidFill>
                  <a:schemeClr val="tx2"/>
                </a:solidFill>
                <a:latin typeface="Calibri"/>
                <a:cs typeface="Calibri"/>
              </a:rPr>
              <a:t>Use B-spline to deform surfaces.</a:t>
            </a: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 [Gao et al. 2006]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 marL="0" indent="0">
              <a:buNone/>
            </a:pPr>
            <a:endParaRPr lang="en-US" sz="2000" i="1" dirty="0">
              <a:solidFill>
                <a:srgbClr val="26262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29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3544" y="1726407"/>
            <a:ext cx="5816011" cy="4307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har char="•"/>
            </a:pPr>
            <a:r>
              <a:rPr lang="en-US" dirty="0">
                <a:latin typeface="Calibri"/>
                <a:cs typeface="Calibri"/>
              </a:rPr>
              <a:t> Simulated </a:t>
            </a:r>
            <a:r>
              <a:rPr lang="en-US" dirty="0">
                <a:solidFill>
                  <a:srgbClr val="00B0F0"/>
                </a:solidFill>
                <a:latin typeface="Calibri"/>
                <a:cs typeface="Calibri"/>
              </a:rPr>
              <a:t>Corotated FEM</a:t>
            </a:r>
            <a:r>
              <a:rPr lang="en-US" dirty="0">
                <a:latin typeface="Calibri"/>
                <a:cs typeface="Calibri"/>
              </a:rPr>
              <a:t> based deformation with linear 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Cauchy strain</a:t>
            </a:r>
            <a:r>
              <a:rPr lang="en-US" dirty="0">
                <a:latin typeface="Calibri"/>
                <a:cs typeface="Calibri"/>
              </a:rPr>
              <a:t> on volumetric tetrahedral mesh. [</a:t>
            </a:r>
            <a:r>
              <a:rPr lang="en-US" dirty="0">
                <a:latin typeface="Calibri"/>
                <a:cs typeface="Calibri Light"/>
              </a:rPr>
              <a:t>Müller</a:t>
            </a:r>
            <a:r>
              <a:rPr lang="en-US" dirty="0">
                <a:latin typeface="Calibri Light"/>
                <a:cs typeface="Calibri Light"/>
              </a:rPr>
              <a:t> </a:t>
            </a:r>
            <a:r>
              <a:rPr lang="en-US" dirty="0">
                <a:latin typeface="Calibri"/>
                <a:cs typeface="Calibri"/>
              </a:rPr>
              <a:t>et el. 2004]</a:t>
            </a:r>
          </a:p>
          <a:p>
            <a:pPr>
              <a:buChar char="•"/>
            </a:pPr>
            <a:r>
              <a:rPr lang="en-US" dirty="0">
                <a:latin typeface="Calibri"/>
                <a:cs typeface="Calibri"/>
              </a:rPr>
              <a:t> </a:t>
            </a:r>
            <a:r>
              <a:rPr lang="en-US" dirty="0">
                <a:solidFill>
                  <a:srgbClr val="00B050"/>
                </a:solidFill>
                <a:latin typeface="Calibri"/>
                <a:cs typeface="Calibri"/>
              </a:rPr>
              <a:t>Wetting brush</a:t>
            </a:r>
            <a:r>
              <a:rPr lang="en-US" dirty="0">
                <a:latin typeface="Calibri"/>
                <a:cs typeface="Calibri"/>
              </a:rPr>
              <a:t> that transfer water from the brush to mesh. [Patkar et al. 2013]</a:t>
            </a:r>
          </a:p>
          <a:p>
            <a:pPr>
              <a:buChar char="•"/>
            </a:pPr>
            <a:r>
              <a:rPr lang="en-US" dirty="0">
                <a:latin typeface="Calibri"/>
                <a:cs typeface="Calibri"/>
              </a:rPr>
              <a:t> Water gets 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diffused</a:t>
            </a:r>
            <a:r>
              <a:rPr lang="en-US" dirty="0">
                <a:latin typeface="Calibri"/>
                <a:cs typeface="Calibri"/>
              </a:rPr>
              <a:t> between neighboring tetrahedra. [Patkar et al. 2013]</a:t>
            </a:r>
            <a:endParaRPr lang="en-US" dirty="0">
              <a:cs typeface="Calibri"/>
            </a:endParaRPr>
          </a:p>
          <a:p>
            <a:pPr>
              <a:buChar char="•"/>
            </a:pPr>
            <a:r>
              <a:rPr lang="en-US" dirty="0">
                <a:latin typeface="Calibri"/>
                <a:cs typeface="Calibri"/>
              </a:rPr>
              <a:t> Increasing the water content inside a tetrahedral element makes the material is made more </a:t>
            </a:r>
            <a:r>
              <a:rPr lang="en-US" dirty="0">
                <a:solidFill>
                  <a:srgbClr val="00B050"/>
                </a:solidFill>
                <a:latin typeface="Calibri"/>
                <a:cs typeface="Calibri"/>
              </a:rPr>
              <a:t>malleable</a:t>
            </a:r>
            <a:r>
              <a:rPr lang="en-US" dirty="0">
                <a:latin typeface="Calibri"/>
                <a:cs typeface="Calibri"/>
              </a:rPr>
              <a:t>. [</a:t>
            </a:r>
            <a:r>
              <a:rPr lang="en-US" dirty="0">
                <a:latin typeface="Calibri"/>
                <a:cs typeface="Calibri Light"/>
              </a:rPr>
              <a:t>Mandal et al. 2021</a:t>
            </a:r>
            <a:r>
              <a:rPr lang="en-US" dirty="0">
                <a:latin typeface="Calibri"/>
                <a:cs typeface="Calibri"/>
              </a:rPr>
              <a:t>]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Prior Work: Deformation &amp; Wetting</a:t>
            </a:r>
            <a:endParaRPr lang="en-US" sz="4400" dirty="0"/>
          </a:p>
        </p:txBody>
      </p:sp>
      <p:pic>
        <p:nvPicPr>
          <p:cNvPr id="4" name="deform_wetting">
            <a:hlinkClick r:id="" action="ppaction://media"/>
            <a:extLst>
              <a:ext uri="{FF2B5EF4-FFF2-40B4-BE49-F238E27FC236}">
                <a16:creationId xmlns:a16="http://schemas.microsoft.com/office/drawing/2014/main" id="{7F57A41E-A105-4932-ACDC-AF255EAAFD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032" y="2167989"/>
            <a:ext cx="6088030" cy="3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Multi-resolution Simulation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18935-FDD6-1D4A-BEC0-E94F80A9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45" y="3153633"/>
            <a:ext cx="5812456" cy="3513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Solution:</a:t>
            </a:r>
          </a:p>
          <a:p>
            <a:pPr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 Embed a </a:t>
            </a:r>
            <a:r>
              <a:rPr lang="en-GB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high-resolution triangular</a:t>
            </a:r>
            <a:r>
              <a:rPr lang="en-GB" dirty="0">
                <a:latin typeface="Calibri"/>
                <a:ea typeface="Calibri"/>
                <a:cs typeface="Calibri"/>
              </a:rPr>
              <a:t> surface mesh for visualization inside a </a:t>
            </a:r>
            <a:r>
              <a:rPr lang="en-GB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low-resolution tetrahedral</a:t>
            </a:r>
            <a:r>
              <a:rPr lang="en-GB" dirty="0">
                <a:latin typeface="Calibri"/>
                <a:ea typeface="Calibri"/>
                <a:cs typeface="Calibri"/>
              </a:rPr>
              <a:t> volume mesh.</a:t>
            </a:r>
            <a:endParaRPr lang="en-US" dirty="0"/>
          </a:p>
          <a:p>
            <a:pPr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 </a:t>
            </a:r>
            <a:r>
              <a:rPr lang="en-GB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Sculpting operations</a:t>
            </a:r>
            <a:r>
              <a:rPr lang="en-GB" dirty="0">
                <a:latin typeface="Calibri"/>
                <a:ea typeface="Calibri"/>
                <a:cs typeface="Calibri"/>
              </a:rPr>
              <a:t> are first performed on the low-resolution mesh. </a:t>
            </a:r>
          </a:p>
          <a:p>
            <a:pPr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 Transferred to the high-resolution mesh using barycentric co-ordinates. 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D3114A0-C70D-D32C-6955-A465C8D0EA8E}"/>
              </a:ext>
            </a:extLst>
          </p:cNvPr>
          <p:cNvSpPr txBox="1">
            <a:spLocks/>
          </p:cNvSpPr>
          <p:nvPr/>
        </p:nvSpPr>
        <p:spPr>
          <a:xfrm>
            <a:off x="283544" y="1485639"/>
            <a:ext cx="10049729" cy="13253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Problem: </a:t>
            </a:r>
          </a:p>
          <a:p>
            <a:pPr marL="0" indent="0"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High-resolution mesh slows down the simulation speed.</a:t>
            </a:r>
            <a:endParaRPr lang="en-US" dirty="0"/>
          </a:p>
          <a:p>
            <a:pPr marL="0" indent="0">
              <a:buNone/>
            </a:pPr>
            <a:r>
              <a:rPr lang="en-GB" dirty="0">
                <a:latin typeface="Calibri"/>
                <a:ea typeface="Calibri"/>
                <a:cs typeface="Calibri"/>
              </a:rPr>
              <a:t>Low-resolution mesh affects </a:t>
            </a:r>
            <a:r>
              <a:rPr lang="en-GB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visual fidelity</a:t>
            </a:r>
            <a:r>
              <a:rPr lang="en-GB" dirty="0">
                <a:latin typeface="Calibri"/>
                <a:ea typeface="Calibri"/>
                <a:cs typeface="Calibri"/>
              </a:rPr>
              <a:t>. </a:t>
            </a:r>
          </a:p>
        </p:txBody>
      </p:sp>
      <p:pic>
        <p:nvPicPr>
          <p:cNvPr id="5" name="cut_single">
            <a:hlinkClick r:id="" action="ppaction://media"/>
            <a:extLst>
              <a:ext uri="{FF2B5EF4-FFF2-40B4-BE49-F238E27FC236}">
                <a16:creationId xmlns:a16="http://schemas.microsoft.com/office/drawing/2014/main" id="{F3799B2D-BF9C-4817-A070-B885B93789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6329" y="2461370"/>
            <a:ext cx="5962126" cy="31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Multi-timescale Framework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B2C7D1-058A-4E37-AB5C-5F03E6D97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1" y="3271361"/>
            <a:ext cx="9261397" cy="2510917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34C4C0-9941-1143-849E-51659B542334}"/>
              </a:ext>
            </a:extLst>
          </p:cNvPr>
          <p:cNvSpPr txBox="1">
            <a:spLocks/>
          </p:cNvSpPr>
          <p:nvPr/>
        </p:nvSpPr>
        <p:spPr>
          <a:xfrm>
            <a:off x="283544" y="1611337"/>
            <a:ext cx="11191299" cy="4446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 Continuous collision detection between cutting tool and outer-surface of the mesh being sculpted.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0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65552-43C5-9A45-8E04-65037DB43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01" y="3271360"/>
            <a:ext cx="8590351" cy="25109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544" y="657985"/>
            <a:ext cx="11432977" cy="649858"/>
          </a:xfrm>
        </p:spPr>
        <p:txBody>
          <a:bodyPr/>
          <a:lstStyle/>
          <a:p>
            <a:r>
              <a:rPr lang="en-US" sz="4400" dirty="0">
                <a:latin typeface="Calibri"/>
                <a:cs typeface="Calibri"/>
              </a:rPr>
              <a:t>Multi-timescale Framework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834C4C0-9941-1143-849E-51659B542334}"/>
              </a:ext>
            </a:extLst>
          </p:cNvPr>
          <p:cNvSpPr txBox="1">
            <a:spLocks/>
          </p:cNvSpPr>
          <p:nvPr/>
        </p:nvSpPr>
        <p:spPr>
          <a:xfrm>
            <a:off x="283544" y="1611337"/>
            <a:ext cx="11191299" cy="4446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lang="en-US" sz="1600" kern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4pPr>
            <a:lvl5pPr marL="1200150" indent="-260604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Qualcomm Regular" pitchFamily="34" charset="0"/>
              <a:buChar char="−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28775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 Continuous collision detection between cutting tool and outer-surface of the mesh being sculpted.</a:t>
            </a:r>
            <a:endParaRPr lang="en-GB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3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A13AB83783714A80B03D35172A48A5" ma:contentTypeVersion="6" ma:contentTypeDescription="Create a new document." ma:contentTypeScope="" ma:versionID="88ad9e47a16b420c9aa24fc48d857206">
  <xsd:schema xmlns:xsd="http://www.w3.org/2001/XMLSchema" xmlns:xs="http://www.w3.org/2001/XMLSchema" xmlns:p="http://schemas.microsoft.com/office/2006/metadata/properties" xmlns:ns2="8c96d233-a46a-4be8-b864-635578783102" targetNamespace="http://schemas.microsoft.com/office/2006/metadata/properties" ma:root="true" ma:fieldsID="3878f524c890389f6f768631435407ce" ns2:_="">
    <xsd:import namespace="8c96d233-a46a-4be8-b864-6355787831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6d233-a46a-4be8-b864-6355787831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3D094B-9011-4EB0-8FAB-BBE0F10DB4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ADDECB-AF88-44B1-BBE2-A87F80498D9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f17d804c-ffd2-440c-a951-bf93174a61b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7103C8B-C920-4027-81BC-1CFFB7246E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96d233-a46a-4be8-b864-6355787831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4087</TotalTime>
  <Words>1393</Words>
  <Application>Microsoft Office PowerPoint</Application>
  <PresentationFormat>Widescreen</PresentationFormat>
  <Paragraphs>170</Paragraphs>
  <Slides>25</Slides>
  <Notes>1</Notes>
  <HiddenSlides>1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Qualcomm Regular</vt:lpstr>
      <vt:lpstr>Metropolitan</vt:lpstr>
      <vt:lpstr>Interactive Physics-Based Virtual Sculpting with Haptic Feedback  i3D 2022</vt:lpstr>
      <vt:lpstr>Motivation</vt:lpstr>
      <vt:lpstr>Motivation</vt:lpstr>
      <vt:lpstr>Contributions</vt:lpstr>
      <vt:lpstr>Prior Art</vt:lpstr>
      <vt:lpstr>Prior Work: Deformation &amp; Wetting</vt:lpstr>
      <vt:lpstr>Multi-resolution Simulation Framework</vt:lpstr>
      <vt:lpstr>Multi-timescale Framework</vt:lpstr>
      <vt:lpstr>Multi-timescale Framework</vt:lpstr>
      <vt:lpstr>Multi-timescale Framework</vt:lpstr>
      <vt:lpstr>Multi-timescale Framework</vt:lpstr>
      <vt:lpstr>Multi-timescale Framework</vt:lpstr>
      <vt:lpstr>Haptic Force Feedback</vt:lpstr>
      <vt:lpstr>Cutting: Is-XFEM</vt:lpstr>
      <vt:lpstr>Cutting: Updated Parameters</vt:lpstr>
      <vt:lpstr>Gaussian Quadrature</vt:lpstr>
      <vt:lpstr>Results: Cage</vt:lpstr>
      <vt:lpstr>Results: Cut </vt:lpstr>
      <vt:lpstr>Results: Cut, Wet &amp; Deform </vt:lpstr>
      <vt:lpstr>Results: Sculpt </vt:lpstr>
      <vt:lpstr>User Study</vt:lpstr>
      <vt:lpstr>User Study</vt:lpstr>
      <vt:lpstr>Conclusion &amp; Future work</vt:lpstr>
      <vt:lpstr>Thank You</vt:lpstr>
      <vt:lpstr>References</vt:lpstr>
    </vt:vector>
  </TitlesOfParts>
  <Company>Qualcomm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Baheti, Pawan</dc:creator>
  <cp:lastModifiedBy>Avirup</cp:lastModifiedBy>
  <cp:revision>1958</cp:revision>
  <dcterms:created xsi:type="dcterms:W3CDTF">2016-05-03T17:18:54Z</dcterms:created>
  <dcterms:modified xsi:type="dcterms:W3CDTF">2022-04-08T06:43:41Z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0x010100E7A13AB83783714A80B03D35172A48A5</vt:lpwstr>
  </property>
  <property fmtid="{D5CDD505-2E9C-101B-9397-08002B2CF9AE}" pid="3" name="_dlc_DocIdItemGuid">
    <vt:lpwstr>a58f46a4-2248-46c4-8f9a-56048e107152</vt:lpwstr>
  </property>
</Properties>
</file>