
<file path=[Content_Types].xml><?xml version="1.0" encoding="utf-8"?>
<Types xmlns="http://schemas.openxmlformats.org/package/2006/content-types">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7" r:id="rId2"/>
    <p:sldId id="275" r:id="rId3"/>
    <p:sldId id="269" r:id="rId4"/>
    <p:sldId id="270" r:id="rId5"/>
    <p:sldId id="326" r:id="rId6"/>
    <p:sldId id="309" r:id="rId7"/>
    <p:sldId id="319" r:id="rId8"/>
    <p:sldId id="298" r:id="rId9"/>
    <p:sldId id="316" r:id="rId10"/>
    <p:sldId id="317" r:id="rId11"/>
    <p:sldId id="318" r:id="rId12"/>
    <p:sldId id="301" r:id="rId13"/>
    <p:sldId id="327" r:id="rId14"/>
    <p:sldId id="305" r:id="rId15"/>
    <p:sldId id="320" r:id="rId16"/>
    <p:sldId id="307" r:id="rId17"/>
    <p:sldId id="325"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67AA"/>
    <a:srgbClr val="5D9566"/>
    <a:srgbClr val="D367BE"/>
    <a:srgbClr val="D3E85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94712"/>
  </p:normalViewPr>
  <p:slideViewPr>
    <p:cSldViewPr snapToGrid="0" snapToObjects="1">
      <p:cViewPr varScale="1">
        <p:scale>
          <a:sx n="81" d="100"/>
          <a:sy n="81" d="100"/>
        </p:scale>
        <p:origin x="54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E8192-244B-8F43-8666-29EB7EA0E329}" type="datetimeFigureOut">
              <a:rPr lang="en-US" smtClean="0"/>
              <a:t>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C38144-C961-6348-B731-59DFA4E1CA2F}" type="slidenum">
              <a:rPr lang="en-US" smtClean="0"/>
              <a:t>‹#›</a:t>
            </a:fld>
            <a:endParaRPr lang="en-US"/>
          </a:p>
        </p:txBody>
      </p:sp>
    </p:spTree>
    <p:extLst>
      <p:ext uri="{BB962C8B-B14F-4D97-AF65-F5344CB8AC3E}">
        <p14:creationId xmlns:p14="http://schemas.microsoft.com/office/powerpoint/2010/main" val="157478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55E266-63A7-A04D-BFC7-DCF4CF9A093D}"/>
              </a:ext>
            </a:extLst>
          </p:cNvPr>
          <p:cNvSpPr/>
          <p:nvPr userDrawn="1"/>
        </p:nvSpPr>
        <p:spPr>
          <a:xfrm>
            <a:off x="0" y="4078224"/>
            <a:ext cx="12192000" cy="277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FF2FB88-6B91-D743-BA6E-54ED0BB15285}"/>
              </a:ext>
            </a:extLst>
          </p:cNvPr>
          <p:cNvSpPr>
            <a:spLocks noGrp="1"/>
          </p:cNvSpPr>
          <p:nvPr>
            <p:ph type="subTitle" idx="1" hasCustomPrompt="1"/>
          </p:nvPr>
        </p:nvSpPr>
        <p:spPr>
          <a:xfrm>
            <a:off x="428431" y="5380046"/>
            <a:ext cx="11344469" cy="553998"/>
          </a:xfrm>
          <a:noFill/>
        </p:spPr>
        <p:txBody>
          <a:bodyPr wrap="square" lIns="182880" tIns="0" rIns="182880" bIns="91440" anchor="t" anchorCtr="0">
            <a:noAutofit/>
          </a:bodyPr>
          <a:lstStyle>
            <a:lvl1pPr marL="0" indent="0" algn="ctr">
              <a:lnSpc>
                <a:spcPct val="100000"/>
              </a:lnSpc>
              <a:spcBef>
                <a:spcPts val="0"/>
              </a:spcBef>
              <a:spcAft>
                <a:spcPts val="0"/>
              </a:spcAft>
              <a:buNone/>
              <a:defRPr sz="3000" cap="all"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SAMPLE SUBTITLE</a:t>
            </a:r>
          </a:p>
        </p:txBody>
      </p:sp>
      <p:sp>
        <p:nvSpPr>
          <p:cNvPr id="2" name="Title 1">
            <a:extLst>
              <a:ext uri="{FF2B5EF4-FFF2-40B4-BE49-F238E27FC236}">
                <a16:creationId xmlns:a16="http://schemas.microsoft.com/office/drawing/2014/main" id="{74DFBD02-CF50-7340-82BF-C660C02CE342}"/>
              </a:ext>
            </a:extLst>
          </p:cNvPr>
          <p:cNvSpPr>
            <a:spLocks noGrp="1"/>
          </p:cNvSpPr>
          <p:nvPr>
            <p:ph type="ctrTitle" hasCustomPrompt="1"/>
          </p:nvPr>
        </p:nvSpPr>
        <p:spPr>
          <a:xfrm>
            <a:off x="428430" y="4699664"/>
            <a:ext cx="11344469" cy="661720"/>
          </a:xfrm>
          <a:noFill/>
        </p:spPr>
        <p:txBody>
          <a:bodyPr wrap="square" lIns="182880" tIns="45720" rIns="182880" bIns="0" anchor="b" anchorCtr="0">
            <a:noAutofit/>
          </a:bodyPr>
          <a:lstStyle>
            <a:lvl1pPr algn="ctr">
              <a:lnSpc>
                <a:spcPct val="100000"/>
              </a:lnSpc>
              <a:defRPr sz="4000" b="1" i="0" cap="all" baseline="0">
                <a:solidFill>
                  <a:schemeClr val="accent3"/>
                </a:solidFill>
              </a:defRPr>
            </a:lvl1pPr>
          </a:lstStyle>
          <a:p>
            <a:r>
              <a:rPr lang="en-US" dirty="0"/>
              <a:t>Presentation title</a:t>
            </a:r>
          </a:p>
        </p:txBody>
      </p:sp>
      <p:cxnSp>
        <p:nvCxnSpPr>
          <p:cNvPr id="15" name="Straight Connector 14">
            <a:extLst>
              <a:ext uri="{FF2B5EF4-FFF2-40B4-BE49-F238E27FC236}">
                <a16:creationId xmlns:a16="http://schemas.microsoft.com/office/drawing/2014/main" id="{D29FC1B1-89F1-DE45-BE9F-B7F6CF17C071}"/>
              </a:ext>
            </a:extLst>
          </p:cNvPr>
          <p:cNvCxnSpPr>
            <a:cxnSpLocks/>
          </p:cNvCxnSpPr>
          <p:nvPr userDrawn="1"/>
        </p:nvCxnSpPr>
        <p:spPr>
          <a:xfrm>
            <a:off x="1524" y="831623"/>
            <a:ext cx="12188952" cy="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95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89060" y="1931784"/>
            <a:ext cx="11430000" cy="137576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lang="en-US" sz="1600" kern="1200" baseline="0" dirty="0">
                <a:solidFill>
                  <a:prstClr val="black">
                    <a:lumMod val="75000"/>
                    <a:lumOff val="25000"/>
                  </a:prstClr>
                </a:solidFill>
                <a:latin typeface="Calibri" panose="020F0502020204030204" pitchFamily="34" charset="0"/>
                <a:ea typeface="+mn-ea"/>
                <a:cs typeface="Arial" pitchFamily="34" charset="0"/>
              </a:defRPr>
            </a:lvl4pPr>
            <a:lvl5pPr marL="1200150" indent="-260604">
              <a:buFont typeface="Qualcomm Regular" pitchFamily="34" charset="0"/>
              <a:buChar char="−"/>
              <a:defRPr/>
            </a:lvl5pPr>
            <a:lvl6pPr marL="1628775" indent="0">
              <a:buNone/>
              <a:defRPr sz="12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Placeholder 1"/>
          <p:cNvSpPr>
            <a:spLocks noGrp="1"/>
          </p:cNvSpPr>
          <p:nvPr>
            <p:ph type="title"/>
          </p:nvPr>
        </p:nvSpPr>
        <p:spPr>
          <a:xfrm>
            <a:off x="283544" y="712840"/>
            <a:ext cx="11432977" cy="540148"/>
          </a:xfrm>
          <a:prstGeom prst="rect">
            <a:avLst/>
          </a:prstGeom>
        </p:spPr>
        <p:txBody>
          <a:bodyPr vert="horz" wrap="square" lIns="68580" tIns="34290" rIns="68580" bIns="34290" rtlCol="0" anchor="ctr">
            <a:spAutoFit/>
          </a:bodyPr>
          <a:lstStyle>
            <a:lvl1pPr>
              <a:defRPr sz="3600">
                <a:latin typeface="Calibri" panose="020F0502020204030204" pitchFamily="34" charset="0"/>
              </a:defRPr>
            </a:lvl1pPr>
          </a:lstStyle>
          <a:p>
            <a:r>
              <a:rPr lang="en-US" dirty="0"/>
              <a:t>Click to edit Master title style</a:t>
            </a:r>
          </a:p>
        </p:txBody>
      </p:sp>
      <p:sp>
        <p:nvSpPr>
          <p:cNvPr id="13" name="Text Placeholder 2"/>
          <p:cNvSpPr>
            <a:spLocks noGrp="1"/>
          </p:cNvSpPr>
          <p:nvPr>
            <p:ph type="body" idx="13"/>
          </p:nvPr>
        </p:nvSpPr>
        <p:spPr>
          <a:xfrm>
            <a:off x="283544" y="1426471"/>
            <a:ext cx="11432977" cy="350865"/>
          </a:xfrm>
        </p:spPr>
        <p:txBody>
          <a:bodyPr tIns="0" bIns="0" anchor="t"/>
          <a:lstStyle>
            <a:lvl1pPr marL="0" indent="0" algn="l" defTabSz="914400" rtl="0" eaLnBrk="1" latinLnBrk="0" hangingPunct="1">
              <a:lnSpc>
                <a:spcPct val="95000"/>
              </a:lnSpc>
              <a:spcBef>
                <a:spcPct val="20000"/>
              </a:spcBef>
              <a:buFontTx/>
              <a:buNone/>
              <a:defRPr lang="en-US" sz="2400" b="0" kern="1200" dirty="0" smtClean="0">
                <a:solidFill>
                  <a:schemeClr val="accent1">
                    <a:lumMod val="60000"/>
                    <a:lumOff val="40000"/>
                  </a:schemeClr>
                </a:solidFill>
                <a:latin typeface="Calibri" panose="020F0502020204030204" pitchFamily="34" charset="0"/>
                <a:ea typeface="+mn-ea"/>
                <a:cs typeface="Arial" pitchFamily="34" charset="0"/>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8" name="Footer Placeholder 4"/>
          <p:cNvSpPr>
            <a:spLocks noGrp="1"/>
          </p:cNvSpPr>
          <p:nvPr>
            <p:ph type="ftr" sz="quarter" idx="11"/>
          </p:nvPr>
        </p:nvSpPr>
        <p:spPr>
          <a:xfrm>
            <a:off x="685800" y="6554697"/>
            <a:ext cx="5029200" cy="228600"/>
          </a:xfrm>
        </p:spPr>
        <p:txBody>
          <a:bodyPr/>
          <a:lstStyle/>
          <a:p>
            <a:r>
              <a:rPr lang="en-US"/>
              <a:t>Qualcomm Innovation Fellowship India 2016</a:t>
            </a:r>
          </a:p>
        </p:txBody>
      </p:sp>
    </p:spTree>
    <p:extLst>
      <p:ext uri="{BB962C8B-B14F-4D97-AF65-F5344CB8AC3E}">
        <p14:creationId xmlns:p14="http://schemas.microsoft.com/office/powerpoint/2010/main" val="3041126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DFA6EE-0207-5B45-A3B6-71120793128F}"/>
              </a:ext>
            </a:extLst>
          </p:cNvPr>
          <p:cNvSpPr/>
          <p:nvPr userDrawn="1"/>
        </p:nvSpPr>
        <p:spPr>
          <a:xfrm>
            <a:off x="-6350" y="830424"/>
            <a:ext cx="12198350" cy="6027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1242F-26B8-7A4A-BB2D-6F6A6572FD4D}"/>
              </a:ext>
            </a:extLst>
          </p:cNvPr>
          <p:cNvSpPr>
            <a:spLocks noGrp="1"/>
          </p:cNvSpPr>
          <p:nvPr>
            <p:ph type="title" hasCustomPrompt="1"/>
          </p:nvPr>
        </p:nvSpPr>
        <p:spPr>
          <a:xfrm>
            <a:off x="6096000" y="1866900"/>
            <a:ext cx="5374104" cy="1674638"/>
          </a:xfrm>
          <a:noFill/>
        </p:spPr>
        <p:txBody>
          <a:bodyPr wrap="square" lIns="0" rIns="182880" bIns="0" anchor="b" anchorCtr="0">
            <a:noAutofit/>
          </a:bodyPr>
          <a:lstStyle>
            <a:lvl1pPr>
              <a:lnSpc>
                <a:spcPct val="100000"/>
              </a:lnSpc>
              <a:defRPr sz="4000" b="1" cap="all" baseline="0">
                <a:solidFill>
                  <a:schemeClr val="accent3"/>
                </a:solidFill>
              </a:defRPr>
            </a:lvl1pPr>
          </a:lstStyle>
          <a:p>
            <a:r>
              <a:rPr lang="en-US" dirty="0"/>
              <a:t>Divider title</a:t>
            </a:r>
          </a:p>
        </p:txBody>
      </p:sp>
      <p:sp>
        <p:nvSpPr>
          <p:cNvPr id="3" name="Text Placeholder 2">
            <a:extLst>
              <a:ext uri="{FF2B5EF4-FFF2-40B4-BE49-F238E27FC236}">
                <a16:creationId xmlns:a16="http://schemas.microsoft.com/office/drawing/2014/main" id="{E1455046-E81D-B044-83E0-E242A2A9F559}"/>
              </a:ext>
            </a:extLst>
          </p:cNvPr>
          <p:cNvSpPr>
            <a:spLocks noGrp="1"/>
          </p:cNvSpPr>
          <p:nvPr>
            <p:ph type="body" idx="1" hasCustomPrompt="1"/>
          </p:nvPr>
        </p:nvSpPr>
        <p:spPr>
          <a:xfrm>
            <a:off x="6095999" y="3556828"/>
            <a:ext cx="5374099" cy="1021185"/>
          </a:xfrm>
          <a:noFill/>
        </p:spPr>
        <p:txBody>
          <a:bodyPr lIns="0" tIns="0" rIns="182880" bIns="91440" anchor="t">
            <a:noAutofit/>
          </a:bodyPr>
          <a:lstStyle>
            <a:lvl1pPr marL="0" indent="0">
              <a:lnSpc>
                <a:spcPct val="100000"/>
              </a:lnSpc>
              <a:spcBef>
                <a:spcPts val="0"/>
              </a:spcBef>
              <a:spcAft>
                <a:spcPts val="0"/>
              </a:spcAft>
              <a:buNone/>
              <a:defRPr sz="2800" cap="all" baseline="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SAMPLE DIVIDER SUBTITLE</a:t>
            </a:r>
          </a:p>
        </p:txBody>
      </p:sp>
      <p:pic>
        <p:nvPicPr>
          <p:cNvPr id="4" name="Picture 3">
            <a:extLst>
              <a:ext uri="{FF2B5EF4-FFF2-40B4-BE49-F238E27FC236}">
                <a16:creationId xmlns:a16="http://schemas.microsoft.com/office/drawing/2014/main" id="{FD6D8636-19DE-6191-5E7F-4A5F4E9EC72C}"/>
              </a:ext>
            </a:extLst>
          </p:cNvPr>
          <p:cNvPicPr>
            <a:picLocks noChangeAspect="1"/>
          </p:cNvPicPr>
          <p:nvPr userDrawn="1"/>
        </p:nvPicPr>
        <p:blipFill>
          <a:blip r:embed="rId2"/>
          <a:stretch>
            <a:fillRect/>
          </a:stretch>
        </p:blipFill>
        <p:spPr>
          <a:xfrm>
            <a:off x="588169" y="183224"/>
            <a:ext cx="806342" cy="648399"/>
          </a:xfrm>
          <a:prstGeom prst="rect">
            <a:avLst/>
          </a:prstGeom>
        </p:spPr>
      </p:pic>
    </p:spTree>
    <p:extLst>
      <p:ext uri="{BB962C8B-B14F-4D97-AF65-F5344CB8AC3E}">
        <p14:creationId xmlns:p14="http://schemas.microsoft.com/office/powerpoint/2010/main" val="27242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5840E6-40B3-9841-A4A2-CA99B2CC3316}"/>
              </a:ext>
            </a:extLst>
          </p:cNvPr>
          <p:cNvSpPr>
            <a:spLocks noGrp="1"/>
          </p:cNvSpPr>
          <p:nvPr>
            <p:ph idx="1"/>
          </p:nvPr>
        </p:nvSpPr>
        <p:spPr>
          <a:xfrm>
            <a:off x="429208" y="1875213"/>
            <a:ext cx="11342915" cy="3897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868947FE-EFFE-52E4-76B7-7947D8C83CCE}"/>
              </a:ext>
            </a:extLst>
          </p:cNvPr>
          <p:cNvSpPr>
            <a:spLocks noGrp="1"/>
          </p:cNvSpPr>
          <p:nvPr>
            <p:ph type="title"/>
          </p:nvPr>
        </p:nvSpPr>
        <p:spPr/>
        <p:txBody>
          <a:bodyPr/>
          <a:lstStyle/>
          <a:p>
            <a:r>
              <a:rPr lang="en-US" dirty="0"/>
              <a:t>Click to edit Master title style</a:t>
            </a:r>
            <a:endParaRPr lang="en-IN" dirty="0"/>
          </a:p>
        </p:txBody>
      </p:sp>
    </p:spTree>
    <p:extLst>
      <p:ext uri="{BB962C8B-B14F-4D97-AF65-F5344CB8AC3E}">
        <p14:creationId xmlns:p14="http://schemas.microsoft.com/office/powerpoint/2010/main" val="330734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19C391D-E75D-DE45-BB38-022E867E70D3}"/>
              </a:ext>
            </a:extLst>
          </p:cNvPr>
          <p:cNvSpPr>
            <a:spLocks noGrp="1"/>
          </p:cNvSpPr>
          <p:nvPr>
            <p:ph type="body" sz="quarter" idx="3"/>
          </p:nvPr>
        </p:nvSpPr>
        <p:spPr>
          <a:xfrm>
            <a:off x="6329682" y="1875213"/>
            <a:ext cx="5440680" cy="369332"/>
          </a:xfrm>
          <a:noFill/>
        </p:spPr>
        <p:txBody>
          <a:bodyPr wrap="square" lIns="0" anchor="t" anchorCtr="0">
            <a:spAutoFit/>
          </a:bodyPr>
          <a:lstStyle>
            <a:lvl1pPr marL="0" indent="0">
              <a:lnSpc>
                <a:spcPct val="100000"/>
              </a:lnSpc>
              <a:buNone/>
              <a:defRPr sz="18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a:extLst>
              <a:ext uri="{FF2B5EF4-FFF2-40B4-BE49-F238E27FC236}">
                <a16:creationId xmlns:a16="http://schemas.microsoft.com/office/drawing/2014/main" id="{6A37EDB7-7A9A-C047-B20A-95D1C96A3FDB}"/>
              </a:ext>
            </a:extLst>
          </p:cNvPr>
          <p:cNvSpPr>
            <a:spLocks noGrp="1"/>
          </p:cNvSpPr>
          <p:nvPr>
            <p:ph type="body" idx="1"/>
          </p:nvPr>
        </p:nvSpPr>
        <p:spPr>
          <a:xfrm>
            <a:off x="429208" y="1875213"/>
            <a:ext cx="5440680" cy="369332"/>
          </a:xfrm>
          <a:noFill/>
        </p:spPr>
        <p:txBody>
          <a:bodyPr wrap="square" lIns="0" anchor="t" anchorCtr="0">
            <a:spAutoFit/>
          </a:bodyPr>
          <a:lstStyle>
            <a:lvl1pPr marL="0" indent="0" algn="l">
              <a:lnSpc>
                <a:spcPct val="100000"/>
              </a:lnSpc>
              <a:buNone/>
              <a:defRPr sz="18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E906AF-FA12-D142-9F73-F1D171262B23}"/>
              </a:ext>
            </a:extLst>
          </p:cNvPr>
          <p:cNvSpPr>
            <a:spLocks noGrp="1"/>
          </p:cNvSpPr>
          <p:nvPr>
            <p:ph sz="half" idx="2"/>
          </p:nvPr>
        </p:nvSpPr>
        <p:spPr>
          <a:xfrm>
            <a:off x="429207" y="2381541"/>
            <a:ext cx="5443273" cy="33906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6DE9817D-092A-D44D-B961-988D454C0A86}"/>
              </a:ext>
            </a:extLst>
          </p:cNvPr>
          <p:cNvSpPr>
            <a:spLocks noGrp="1"/>
          </p:cNvSpPr>
          <p:nvPr>
            <p:ph sz="quarter" idx="4"/>
          </p:nvPr>
        </p:nvSpPr>
        <p:spPr>
          <a:xfrm>
            <a:off x="6329682" y="2381541"/>
            <a:ext cx="5440680" cy="33906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E5F762F8-B4C3-9F40-963C-5689805651DD}"/>
              </a:ext>
            </a:extLst>
          </p:cNvPr>
          <p:cNvSpPr>
            <a:spLocks noGrp="1"/>
          </p:cNvSpPr>
          <p:nvPr>
            <p:ph type="ftr" sz="quarter" idx="11"/>
          </p:nvPr>
        </p:nvSpPr>
        <p:spPr>
          <a:xfrm>
            <a:off x="429208" y="6556248"/>
            <a:ext cx="2675021" cy="301752"/>
          </a:xfrm>
          <a:prstGeom prst="rect">
            <a:avLst/>
          </a:prstGeom>
        </p:spPr>
        <p:txBody>
          <a:bodyPr/>
          <a:lstStyle/>
          <a:p>
            <a:r>
              <a:rPr lang="en-US"/>
              <a:t>© 2022 SIGGRAPH. All Rights Reserved.</a:t>
            </a:r>
          </a:p>
        </p:txBody>
      </p:sp>
      <p:sp>
        <p:nvSpPr>
          <p:cNvPr id="9" name="Slide Number Placeholder 8">
            <a:extLst>
              <a:ext uri="{FF2B5EF4-FFF2-40B4-BE49-F238E27FC236}">
                <a16:creationId xmlns:a16="http://schemas.microsoft.com/office/drawing/2014/main" id="{E2482D33-F116-AB49-B2A1-E2243FD0AEB8}"/>
              </a:ext>
            </a:extLst>
          </p:cNvPr>
          <p:cNvSpPr>
            <a:spLocks noGrp="1"/>
          </p:cNvSpPr>
          <p:nvPr>
            <p:ph type="sldNum" sz="quarter" idx="12"/>
          </p:nvPr>
        </p:nvSpPr>
        <p:spPr>
          <a:xfrm>
            <a:off x="11098763" y="6556248"/>
            <a:ext cx="673360" cy="301752"/>
          </a:xfrm>
          <a:prstGeom prst="rect">
            <a:avLst/>
          </a:prstGeom>
        </p:spPr>
        <p:txBody>
          <a:bodyPr/>
          <a:lstStyle/>
          <a:p>
            <a:fld id="{897AE9FA-3F8D-0D45-ABEA-B1C7A7244A19}" type="slidenum">
              <a:rPr lang="en-US" smtClean="0"/>
              <a:t>‹#›</a:t>
            </a:fld>
            <a:endParaRPr lang="en-US"/>
          </a:p>
        </p:txBody>
      </p:sp>
      <p:sp>
        <p:nvSpPr>
          <p:cNvPr id="10" name="Title 1">
            <a:extLst>
              <a:ext uri="{FF2B5EF4-FFF2-40B4-BE49-F238E27FC236}">
                <a16:creationId xmlns:a16="http://schemas.microsoft.com/office/drawing/2014/main" id="{EECCC369-3243-1547-BA9D-C4233F6335C7}"/>
              </a:ext>
            </a:extLst>
          </p:cNvPr>
          <p:cNvSpPr>
            <a:spLocks noGrp="1"/>
          </p:cNvSpPr>
          <p:nvPr>
            <p:ph type="title"/>
          </p:nvPr>
        </p:nvSpPr>
        <p:spPr>
          <a:xfrm>
            <a:off x="429209" y="1"/>
            <a:ext cx="8595360" cy="1316736"/>
          </a:xfrm>
        </p:spPr>
        <p:txBody>
          <a:bodyPr/>
          <a:lstStyle/>
          <a:p>
            <a:r>
              <a:rPr lang="en-US" dirty="0"/>
              <a:t>Click to edit Master title style</a:t>
            </a:r>
          </a:p>
        </p:txBody>
      </p:sp>
    </p:spTree>
    <p:extLst>
      <p:ext uri="{BB962C8B-B14F-4D97-AF65-F5344CB8AC3E}">
        <p14:creationId xmlns:p14="http://schemas.microsoft.com/office/powerpoint/2010/main" val="5121870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with Copy">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5F762F8-B4C3-9F40-963C-5689805651DD}"/>
              </a:ext>
            </a:extLst>
          </p:cNvPr>
          <p:cNvSpPr>
            <a:spLocks noGrp="1"/>
          </p:cNvSpPr>
          <p:nvPr>
            <p:ph type="ftr" sz="quarter" idx="11"/>
          </p:nvPr>
        </p:nvSpPr>
        <p:spPr>
          <a:xfrm>
            <a:off x="429208" y="6556248"/>
            <a:ext cx="2675021" cy="301752"/>
          </a:xfrm>
          <a:prstGeom prst="rect">
            <a:avLst/>
          </a:prstGeom>
        </p:spPr>
        <p:txBody>
          <a:bodyPr/>
          <a:lstStyle/>
          <a:p>
            <a:r>
              <a:rPr lang="en-US"/>
              <a:t>© 2022 SIGGRAPH. All Rights Reserved.</a:t>
            </a:r>
          </a:p>
        </p:txBody>
      </p:sp>
      <p:sp>
        <p:nvSpPr>
          <p:cNvPr id="9" name="Slide Number Placeholder 8">
            <a:extLst>
              <a:ext uri="{FF2B5EF4-FFF2-40B4-BE49-F238E27FC236}">
                <a16:creationId xmlns:a16="http://schemas.microsoft.com/office/drawing/2014/main" id="{E2482D33-F116-AB49-B2A1-E2243FD0AEB8}"/>
              </a:ext>
            </a:extLst>
          </p:cNvPr>
          <p:cNvSpPr>
            <a:spLocks noGrp="1"/>
          </p:cNvSpPr>
          <p:nvPr>
            <p:ph type="sldNum" sz="quarter" idx="12"/>
          </p:nvPr>
        </p:nvSpPr>
        <p:spPr>
          <a:xfrm>
            <a:off x="11098763" y="6556248"/>
            <a:ext cx="673360" cy="301752"/>
          </a:xfrm>
          <a:prstGeom prst="rect">
            <a:avLst/>
          </a:prstGeom>
        </p:spPr>
        <p:txBody>
          <a:bodyPr/>
          <a:lstStyle/>
          <a:p>
            <a:fld id="{897AE9FA-3F8D-0D45-ABEA-B1C7A7244A19}" type="slidenum">
              <a:rPr lang="en-US" smtClean="0"/>
              <a:t>‹#›</a:t>
            </a:fld>
            <a:endParaRPr lang="en-US"/>
          </a:p>
        </p:txBody>
      </p:sp>
      <p:sp>
        <p:nvSpPr>
          <p:cNvPr id="10" name="Picture Placeholder 9">
            <a:extLst>
              <a:ext uri="{FF2B5EF4-FFF2-40B4-BE49-F238E27FC236}">
                <a16:creationId xmlns:a16="http://schemas.microsoft.com/office/drawing/2014/main" id="{8E0F0C34-462A-4246-ACA0-C2D99E835869}"/>
              </a:ext>
            </a:extLst>
          </p:cNvPr>
          <p:cNvSpPr>
            <a:spLocks noGrp="1"/>
          </p:cNvSpPr>
          <p:nvPr>
            <p:ph type="pic" sz="quarter" idx="15"/>
          </p:nvPr>
        </p:nvSpPr>
        <p:spPr>
          <a:xfrm>
            <a:off x="429207" y="1875213"/>
            <a:ext cx="5440680" cy="3905249"/>
          </a:xfrm>
          <a:solidFill>
            <a:schemeClr val="bg1">
              <a:lumMod val="95000"/>
            </a:schemeClr>
          </a:solidFill>
        </p:spPr>
        <p:txBody>
          <a:bodyPr anchor="ctr" anchorCtr="0"/>
          <a:lstStyle>
            <a:lvl1pPr marL="0" indent="0" algn="ctr">
              <a:buNone/>
              <a:defRPr/>
            </a:lvl1pPr>
          </a:lstStyle>
          <a:p>
            <a:endParaRPr lang="en-US" dirty="0"/>
          </a:p>
        </p:txBody>
      </p:sp>
      <p:sp>
        <p:nvSpPr>
          <p:cNvPr id="11" name="Title 1">
            <a:extLst>
              <a:ext uri="{FF2B5EF4-FFF2-40B4-BE49-F238E27FC236}">
                <a16:creationId xmlns:a16="http://schemas.microsoft.com/office/drawing/2014/main" id="{476015AA-0B29-CE44-B3A1-AADA99770A5B}"/>
              </a:ext>
            </a:extLst>
          </p:cNvPr>
          <p:cNvSpPr>
            <a:spLocks noGrp="1"/>
          </p:cNvSpPr>
          <p:nvPr>
            <p:ph type="title"/>
          </p:nvPr>
        </p:nvSpPr>
        <p:spPr>
          <a:xfrm>
            <a:off x="429209" y="1"/>
            <a:ext cx="8595360" cy="1316736"/>
          </a:xfrm>
        </p:spPr>
        <p:txBody>
          <a:bodyPr/>
          <a:lstStyle/>
          <a:p>
            <a:r>
              <a:rPr lang="en-US" dirty="0"/>
              <a:t>Click to edit Master title style</a:t>
            </a:r>
          </a:p>
        </p:txBody>
      </p:sp>
      <p:sp>
        <p:nvSpPr>
          <p:cNvPr id="14" name="Text Placeholder 4">
            <a:extLst>
              <a:ext uri="{FF2B5EF4-FFF2-40B4-BE49-F238E27FC236}">
                <a16:creationId xmlns:a16="http://schemas.microsoft.com/office/drawing/2014/main" id="{D7DAE450-45DB-C040-9EDB-19F5751A4723}"/>
              </a:ext>
            </a:extLst>
          </p:cNvPr>
          <p:cNvSpPr>
            <a:spLocks noGrp="1"/>
          </p:cNvSpPr>
          <p:nvPr>
            <p:ph type="body" sz="quarter" idx="3"/>
          </p:nvPr>
        </p:nvSpPr>
        <p:spPr>
          <a:xfrm>
            <a:off x="6329682" y="1875213"/>
            <a:ext cx="5440680" cy="369332"/>
          </a:xfrm>
          <a:noFill/>
        </p:spPr>
        <p:txBody>
          <a:bodyPr wrap="square" lIns="0" anchor="t" anchorCtr="0">
            <a:spAutoFit/>
          </a:bodyPr>
          <a:lstStyle>
            <a:lvl1pPr marL="0" indent="0">
              <a:lnSpc>
                <a:spcPct val="100000"/>
              </a:lnSpc>
              <a:buNone/>
              <a:defRPr sz="18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5">
            <a:extLst>
              <a:ext uri="{FF2B5EF4-FFF2-40B4-BE49-F238E27FC236}">
                <a16:creationId xmlns:a16="http://schemas.microsoft.com/office/drawing/2014/main" id="{C2757DB2-FA19-6246-8101-7CD3EF637BC2}"/>
              </a:ext>
            </a:extLst>
          </p:cNvPr>
          <p:cNvSpPr>
            <a:spLocks noGrp="1"/>
          </p:cNvSpPr>
          <p:nvPr>
            <p:ph sz="quarter" idx="4"/>
          </p:nvPr>
        </p:nvSpPr>
        <p:spPr>
          <a:xfrm>
            <a:off x="6329682" y="2381541"/>
            <a:ext cx="5440680" cy="33906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209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 Collage with Copy">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5F762F8-B4C3-9F40-963C-5689805651DD}"/>
              </a:ext>
            </a:extLst>
          </p:cNvPr>
          <p:cNvSpPr>
            <a:spLocks noGrp="1"/>
          </p:cNvSpPr>
          <p:nvPr>
            <p:ph type="ftr" sz="quarter" idx="11"/>
          </p:nvPr>
        </p:nvSpPr>
        <p:spPr>
          <a:xfrm>
            <a:off x="429208" y="6556248"/>
            <a:ext cx="2675021" cy="301752"/>
          </a:xfrm>
          <a:prstGeom prst="rect">
            <a:avLst/>
          </a:prstGeom>
        </p:spPr>
        <p:txBody>
          <a:bodyPr/>
          <a:lstStyle/>
          <a:p>
            <a:r>
              <a:rPr lang="en-US"/>
              <a:t>© 2022 SIGGRAPH. All Rights Reserved.</a:t>
            </a:r>
          </a:p>
        </p:txBody>
      </p:sp>
      <p:sp>
        <p:nvSpPr>
          <p:cNvPr id="9" name="Slide Number Placeholder 8">
            <a:extLst>
              <a:ext uri="{FF2B5EF4-FFF2-40B4-BE49-F238E27FC236}">
                <a16:creationId xmlns:a16="http://schemas.microsoft.com/office/drawing/2014/main" id="{E2482D33-F116-AB49-B2A1-E2243FD0AEB8}"/>
              </a:ext>
            </a:extLst>
          </p:cNvPr>
          <p:cNvSpPr>
            <a:spLocks noGrp="1"/>
          </p:cNvSpPr>
          <p:nvPr>
            <p:ph type="sldNum" sz="quarter" idx="12"/>
          </p:nvPr>
        </p:nvSpPr>
        <p:spPr>
          <a:xfrm>
            <a:off x="11098763" y="6556248"/>
            <a:ext cx="673360" cy="301752"/>
          </a:xfrm>
          <a:prstGeom prst="rect">
            <a:avLst/>
          </a:prstGeom>
        </p:spPr>
        <p:txBody>
          <a:bodyPr/>
          <a:lstStyle/>
          <a:p>
            <a:fld id="{897AE9FA-3F8D-0D45-ABEA-B1C7A7244A19}" type="slidenum">
              <a:rPr lang="en-US" smtClean="0"/>
              <a:t>‹#›</a:t>
            </a:fld>
            <a:endParaRPr lang="en-US"/>
          </a:p>
        </p:txBody>
      </p:sp>
      <p:sp>
        <p:nvSpPr>
          <p:cNvPr id="10" name="Picture Placeholder 9">
            <a:extLst>
              <a:ext uri="{FF2B5EF4-FFF2-40B4-BE49-F238E27FC236}">
                <a16:creationId xmlns:a16="http://schemas.microsoft.com/office/drawing/2014/main" id="{8E0F0C34-462A-4246-ACA0-C2D99E835869}"/>
              </a:ext>
            </a:extLst>
          </p:cNvPr>
          <p:cNvSpPr>
            <a:spLocks noGrp="1"/>
          </p:cNvSpPr>
          <p:nvPr>
            <p:ph type="pic" sz="quarter" idx="15"/>
          </p:nvPr>
        </p:nvSpPr>
        <p:spPr>
          <a:xfrm>
            <a:off x="429207" y="1875214"/>
            <a:ext cx="3044208" cy="3905250"/>
          </a:xfrm>
          <a:solidFill>
            <a:schemeClr val="bg1">
              <a:lumMod val="95000"/>
            </a:schemeClr>
          </a:solidFill>
        </p:spPr>
        <p:txBody>
          <a:bodyPr anchor="ctr" anchorCtr="0"/>
          <a:lstStyle>
            <a:lvl1pPr marL="0" indent="0" algn="ctr">
              <a:buNone/>
              <a:defRPr/>
            </a:lvl1pPr>
          </a:lstStyle>
          <a:p>
            <a:endParaRPr lang="en-US" dirty="0"/>
          </a:p>
        </p:txBody>
      </p:sp>
      <p:sp>
        <p:nvSpPr>
          <p:cNvPr id="11" name="Picture Placeholder 9">
            <a:extLst>
              <a:ext uri="{FF2B5EF4-FFF2-40B4-BE49-F238E27FC236}">
                <a16:creationId xmlns:a16="http://schemas.microsoft.com/office/drawing/2014/main" id="{962247E0-BC89-794C-A967-5D37D571B7EE}"/>
              </a:ext>
            </a:extLst>
          </p:cNvPr>
          <p:cNvSpPr>
            <a:spLocks noGrp="1"/>
          </p:cNvSpPr>
          <p:nvPr>
            <p:ph type="pic" sz="quarter" idx="16"/>
          </p:nvPr>
        </p:nvSpPr>
        <p:spPr>
          <a:xfrm>
            <a:off x="3701731" y="1875213"/>
            <a:ext cx="2170748" cy="1850722"/>
          </a:xfrm>
          <a:solidFill>
            <a:schemeClr val="bg1">
              <a:lumMod val="95000"/>
            </a:schemeClr>
          </a:solidFill>
        </p:spPr>
        <p:txBody>
          <a:bodyPr anchor="ctr" anchorCtr="0"/>
          <a:lstStyle>
            <a:lvl1pPr marL="0" indent="0" algn="ctr">
              <a:buNone/>
              <a:defRPr/>
            </a:lvl1pPr>
          </a:lstStyle>
          <a:p>
            <a:endParaRPr lang="en-US" dirty="0"/>
          </a:p>
        </p:txBody>
      </p:sp>
      <p:sp>
        <p:nvSpPr>
          <p:cNvPr id="13" name="Picture Placeholder 9">
            <a:extLst>
              <a:ext uri="{FF2B5EF4-FFF2-40B4-BE49-F238E27FC236}">
                <a16:creationId xmlns:a16="http://schemas.microsoft.com/office/drawing/2014/main" id="{3CB143D2-2473-3E45-A248-15CE8B3C99DB}"/>
              </a:ext>
            </a:extLst>
          </p:cNvPr>
          <p:cNvSpPr>
            <a:spLocks noGrp="1"/>
          </p:cNvSpPr>
          <p:nvPr>
            <p:ph type="pic" sz="quarter" idx="17"/>
          </p:nvPr>
        </p:nvSpPr>
        <p:spPr>
          <a:xfrm>
            <a:off x="3701731" y="3949069"/>
            <a:ext cx="2170748" cy="1831394"/>
          </a:xfrm>
          <a:solidFill>
            <a:schemeClr val="bg1">
              <a:lumMod val="95000"/>
            </a:schemeClr>
          </a:solidFill>
        </p:spPr>
        <p:txBody>
          <a:bodyPr anchor="ctr" anchorCtr="0"/>
          <a:lstStyle>
            <a:lvl1pPr marL="0" indent="0" algn="ctr">
              <a:buNone/>
              <a:defRPr/>
            </a:lvl1pPr>
          </a:lstStyle>
          <a:p>
            <a:endParaRPr lang="en-US" dirty="0"/>
          </a:p>
        </p:txBody>
      </p:sp>
      <p:sp>
        <p:nvSpPr>
          <p:cNvPr id="16" name="Title 1">
            <a:extLst>
              <a:ext uri="{FF2B5EF4-FFF2-40B4-BE49-F238E27FC236}">
                <a16:creationId xmlns:a16="http://schemas.microsoft.com/office/drawing/2014/main" id="{52DB6A6C-90FF-0640-9637-B069A92F6C66}"/>
              </a:ext>
            </a:extLst>
          </p:cNvPr>
          <p:cNvSpPr>
            <a:spLocks noGrp="1"/>
          </p:cNvSpPr>
          <p:nvPr>
            <p:ph type="title"/>
          </p:nvPr>
        </p:nvSpPr>
        <p:spPr>
          <a:xfrm>
            <a:off x="429209" y="1"/>
            <a:ext cx="8595360" cy="1316736"/>
          </a:xfrm>
        </p:spPr>
        <p:txBody>
          <a:bodyPr/>
          <a:lstStyle/>
          <a:p>
            <a:r>
              <a:rPr lang="en-US" dirty="0"/>
              <a:t>Click to edit Master title style</a:t>
            </a:r>
          </a:p>
        </p:txBody>
      </p:sp>
      <p:sp>
        <p:nvSpPr>
          <p:cNvPr id="12" name="Text Placeholder 4">
            <a:extLst>
              <a:ext uri="{FF2B5EF4-FFF2-40B4-BE49-F238E27FC236}">
                <a16:creationId xmlns:a16="http://schemas.microsoft.com/office/drawing/2014/main" id="{D5895EC3-B274-E949-A866-C2D2C90FFE0D}"/>
              </a:ext>
            </a:extLst>
          </p:cNvPr>
          <p:cNvSpPr>
            <a:spLocks noGrp="1"/>
          </p:cNvSpPr>
          <p:nvPr>
            <p:ph type="body" sz="quarter" idx="3"/>
          </p:nvPr>
        </p:nvSpPr>
        <p:spPr>
          <a:xfrm>
            <a:off x="6329682" y="1875213"/>
            <a:ext cx="5440680" cy="369332"/>
          </a:xfrm>
          <a:noFill/>
        </p:spPr>
        <p:txBody>
          <a:bodyPr wrap="square" lIns="0" anchor="t" anchorCtr="0">
            <a:spAutoFit/>
          </a:bodyPr>
          <a:lstStyle>
            <a:lvl1pPr marL="0" indent="0">
              <a:lnSpc>
                <a:spcPct val="100000"/>
              </a:lnSpc>
              <a:buNone/>
              <a:defRPr sz="18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5">
            <a:extLst>
              <a:ext uri="{FF2B5EF4-FFF2-40B4-BE49-F238E27FC236}">
                <a16:creationId xmlns:a16="http://schemas.microsoft.com/office/drawing/2014/main" id="{25A4AC91-4E0A-A942-A707-B569DE658B34}"/>
              </a:ext>
            </a:extLst>
          </p:cNvPr>
          <p:cNvSpPr>
            <a:spLocks noGrp="1"/>
          </p:cNvSpPr>
          <p:nvPr>
            <p:ph sz="quarter" idx="4"/>
          </p:nvPr>
        </p:nvSpPr>
        <p:spPr>
          <a:xfrm>
            <a:off x="6329682" y="2381541"/>
            <a:ext cx="5440680" cy="33906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528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peak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9036C9-A26C-4C42-82A4-E1EA09B1E6B0}"/>
              </a:ext>
            </a:extLst>
          </p:cNvPr>
          <p:cNvSpPr>
            <a:spLocks noGrp="1"/>
          </p:cNvSpPr>
          <p:nvPr>
            <p:ph type="ftr" sz="quarter" idx="11"/>
          </p:nvPr>
        </p:nvSpPr>
        <p:spPr>
          <a:xfrm>
            <a:off x="429208" y="6556248"/>
            <a:ext cx="2675021" cy="301752"/>
          </a:xfrm>
          <a:prstGeom prst="rect">
            <a:avLst/>
          </a:prstGeom>
        </p:spPr>
        <p:txBody>
          <a:bodyPr/>
          <a:lstStyle/>
          <a:p>
            <a:r>
              <a:rPr lang="en-US"/>
              <a:t>© 2022 SIGGRAPH. All Rights Reserved.</a:t>
            </a:r>
          </a:p>
        </p:txBody>
      </p:sp>
      <p:sp>
        <p:nvSpPr>
          <p:cNvPr id="4" name="Slide Number Placeholder 3">
            <a:extLst>
              <a:ext uri="{FF2B5EF4-FFF2-40B4-BE49-F238E27FC236}">
                <a16:creationId xmlns:a16="http://schemas.microsoft.com/office/drawing/2014/main" id="{92B75410-4F1A-054F-812D-59E9A8AD0632}"/>
              </a:ext>
            </a:extLst>
          </p:cNvPr>
          <p:cNvSpPr>
            <a:spLocks noGrp="1"/>
          </p:cNvSpPr>
          <p:nvPr>
            <p:ph type="sldNum" sz="quarter" idx="12"/>
          </p:nvPr>
        </p:nvSpPr>
        <p:spPr>
          <a:xfrm>
            <a:off x="11098763" y="6556248"/>
            <a:ext cx="673360" cy="301752"/>
          </a:xfrm>
          <a:prstGeom prst="rect">
            <a:avLst/>
          </a:prstGeom>
        </p:spPr>
        <p:txBody>
          <a:bodyPr/>
          <a:lstStyle/>
          <a:p>
            <a:fld id="{897AE9FA-3F8D-0D45-ABEA-B1C7A7244A19}" type="slidenum">
              <a:rPr lang="en-US" smtClean="0"/>
              <a:t>‹#›</a:t>
            </a:fld>
            <a:endParaRPr lang="en-US"/>
          </a:p>
        </p:txBody>
      </p:sp>
      <p:sp>
        <p:nvSpPr>
          <p:cNvPr id="12" name="Title 1">
            <a:extLst>
              <a:ext uri="{FF2B5EF4-FFF2-40B4-BE49-F238E27FC236}">
                <a16:creationId xmlns:a16="http://schemas.microsoft.com/office/drawing/2014/main" id="{357674BA-5A16-1946-AB88-683679387940}"/>
              </a:ext>
            </a:extLst>
          </p:cNvPr>
          <p:cNvSpPr>
            <a:spLocks noGrp="1"/>
          </p:cNvSpPr>
          <p:nvPr>
            <p:ph type="title" hasCustomPrompt="1"/>
          </p:nvPr>
        </p:nvSpPr>
        <p:spPr>
          <a:xfrm>
            <a:off x="5568950" y="1871321"/>
            <a:ext cx="6203950" cy="446276"/>
          </a:xfrm>
          <a:noFill/>
        </p:spPr>
        <p:txBody>
          <a:bodyPr wrap="square" lIns="0" bIns="0" anchor="ctr" anchorCtr="0">
            <a:normAutofit/>
          </a:bodyPr>
          <a:lstStyle>
            <a:lvl1pPr>
              <a:lnSpc>
                <a:spcPct val="100000"/>
              </a:lnSpc>
              <a:defRPr>
                <a:solidFill>
                  <a:schemeClr val="accent3"/>
                </a:solidFill>
              </a:defRPr>
            </a:lvl1pPr>
          </a:lstStyle>
          <a:p>
            <a:r>
              <a:rPr lang="en-US" dirty="0"/>
              <a:t>SPEAKER NAME</a:t>
            </a:r>
          </a:p>
        </p:txBody>
      </p:sp>
      <p:sp>
        <p:nvSpPr>
          <p:cNvPr id="15" name="Text Placeholder 14">
            <a:extLst>
              <a:ext uri="{FF2B5EF4-FFF2-40B4-BE49-F238E27FC236}">
                <a16:creationId xmlns:a16="http://schemas.microsoft.com/office/drawing/2014/main" id="{BD2B3982-9BE1-6D4B-949E-D3F4C34CB5E4}"/>
              </a:ext>
            </a:extLst>
          </p:cNvPr>
          <p:cNvSpPr>
            <a:spLocks noGrp="1"/>
          </p:cNvSpPr>
          <p:nvPr>
            <p:ph type="body" sz="quarter" idx="14" hasCustomPrompt="1"/>
          </p:nvPr>
        </p:nvSpPr>
        <p:spPr>
          <a:xfrm>
            <a:off x="5568951" y="2330197"/>
            <a:ext cx="6203172" cy="292388"/>
          </a:xfrm>
          <a:noFill/>
        </p:spPr>
        <p:txBody>
          <a:bodyPr wrap="square" lIns="0" tIns="0" anchor="ctr">
            <a:normAutofit/>
          </a:bodyPr>
          <a:lstStyle>
            <a:lvl1pPr marL="0" indent="0">
              <a:lnSpc>
                <a:spcPct val="100000"/>
              </a:lnSpc>
              <a:spcBef>
                <a:spcPts val="0"/>
              </a:spcBef>
              <a:spcAft>
                <a:spcPts val="0"/>
              </a:spcAft>
              <a:buNone/>
              <a:defRPr sz="1600" b="1" cap="all" baseline="0">
                <a:solidFill>
                  <a:schemeClr val="accent3"/>
                </a:solidFill>
              </a:defRPr>
            </a:lvl1pPr>
          </a:lstStyle>
          <a:p>
            <a:pPr lvl="0"/>
            <a:r>
              <a:rPr lang="en-US" dirty="0"/>
              <a:t>Position Name</a:t>
            </a:r>
          </a:p>
        </p:txBody>
      </p:sp>
      <p:sp>
        <p:nvSpPr>
          <p:cNvPr id="24" name="Text Placeholder 23">
            <a:extLst>
              <a:ext uri="{FF2B5EF4-FFF2-40B4-BE49-F238E27FC236}">
                <a16:creationId xmlns:a16="http://schemas.microsoft.com/office/drawing/2014/main" id="{DF671FB8-128F-8946-B211-784C60E6B33A}"/>
              </a:ext>
            </a:extLst>
          </p:cNvPr>
          <p:cNvSpPr>
            <a:spLocks noGrp="1"/>
          </p:cNvSpPr>
          <p:nvPr>
            <p:ph type="body" sz="quarter" idx="18"/>
          </p:nvPr>
        </p:nvSpPr>
        <p:spPr>
          <a:xfrm>
            <a:off x="5568950" y="2864504"/>
            <a:ext cx="4672013" cy="2907646"/>
          </a:xfrm>
        </p:spPr>
        <p:txBody>
          <a:bodyPr>
            <a:normAutofit/>
          </a:bodyPr>
          <a:lstStyle>
            <a:lvl1pPr marL="0" indent="0">
              <a:buNone/>
              <a:defRPr sz="2000"/>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p:txBody>
      </p:sp>
      <p:sp>
        <p:nvSpPr>
          <p:cNvPr id="17" name="Picture Placeholder 16">
            <a:extLst>
              <a:ext uri="{FF2B5EF4-FFF2-40B4-BE49-F238E27FC236}">
                <a16:creationId xmlns:a16="http://schemas.microsoft.com/office/drawing/2014/main" id="{144B1538-5A7F-8546-8036-708910616CE2}"/>
              </a:ext>
            </a:extLst>
          </p:cNvPr>
          <p:cNvSpPr>
            <a:spLocks noGrp="1"/>
          </p:cNvSpPr>
          <p:nvPr>
            <p:ph type="pic" sz="quarter" idx="13"/>
          </p:nvPr>
        </p:nvSpPr>
        <p:spPr>
          <a:xfrm>
            <a:off x="774440" y="1871091"/>
            <a:ext cx="3901058" cy="3901058"/>
          </a:xfrm>
          <a:custGeom>
            <a:avLst/>
            <a:gdLst>
              <a:gd name="connsiteX0" fmla="*/ 1996751 w 3993502"/>
              <a:gd name="connsiteY0" fmla="*/ 0 h 3993502"/>
              <a:gd name="connsiteX1" fmla="*/ 3993502 w 3993502"/>
              <a:gd name="connsiteY1" fmla="*/ 1996751 h 3993502"/>
              <a:gd name="connsiteX2" fmla="*/ 1996751 w 3993502"/>
              <a:gd name="connsiteY2" fmla="*/ 3993502 h 3993502"/>
              <a:gd name="connsiteX3" fmla="*/ 0 w 3993502"/>
              <a:gd name="connsiteY3" fmla="*/ 1996751 h 3993502"/>
              <a:gd name="connsiteX4" fmla="*/ 1996751 w 3993502"/>
              <a:gd name="connsiteY4" fmla="*/ 0 h 3993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3502" h="3993502">
                <a:moveTo>
                  <a:pt x="1996751" y="0"/>
                </a:moveTo>
                <a:cubicBezTo>
                  <a:pt x="3099526" y="0"/>
                  <a:pt x="3993502" y="893976"/>
                  <a:pt x="3993502" y="1996751"/>
                </a:cubicBezTo>
                <a:cubicBezTo>
                  <a:pt x="3993502" y="3099526"/>
                  <a:pt x="3099526" y="3993502"/>
                  <a:pt x="1996751" y="3993502"/>
                </a:cubicBezTo>
                <a:cubicBezTo>
                  <a:pt x="893976" y="3993502"/>
                  <a:pt x="0" y="3099526"/>
                  <a:pt x="0" y="1996751"/>
                </a:cubicBezTo>
                <a:cubicBezTo>
                  <a:pt x="0" y="893976"/>
                  <a:pt x="893976" y="0"/>
                  <a:pt x="1996751" y="0"/>
                </a:cubicBezTo>
                <a:close/>
              </a:path>
            </a:pathLst>
          </a:custGeom>
          <a:solidFill>
            <a:schemeClr val="bg2">
              <a:lumMod val="95000"/>
            </a:schemeClr>
          </a:solidFill>
        </p:spPr>
        <p:txBody>
          <a:bodyPr wrap="square" tIns="0" rIns="0" bIns="0" anchor="ctr">
            <a:noAutofit/>
          </a:bodyPr>
          <a:lstStyle>
            <a:lvl1pPr marL="0" indent="0" algn="ctr">
              <a:buNone/>
              <a:defRPr/>
            </a:lvl1pPr>
          </a:lstStyle>
          <a:p>
            <a:endParaRPr lang="en-US"/>
          </a:p>
        </p:txBody>
      </p:sp>
    </p:spTree>
    <p:extLst>
      <p:ext uri="{BB962C8B-B14F-4D97-AF65-F5344CB8AC3E}">
        <p14:creationId xmlns:p14="http://schemas.microsoft.com/office/powerpoint/2010/main" val="262819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9933-46D9-E143-BD26-AD3110247274}"/>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4C86086-884C-A64F-8DDB-1A493F90C045}"/>
              </a:ext>
            </a:extLst>
          </p:cNvPr>
          <p:cNvSpPr>
            <a:spLocks noGrp="1"/>
          </p:cNvSpPr>
          <p:nvPr>
            <p:ph type="ftr" sz="quarter" idx="11"/>
          </p:nvPr>
        </p:nvSpPr>
        <p:spPr>
          <a:xfrm>
            <a:off x="429208" y="6556248"/>
            <a:ext cx="2675021" cy="301752"/>
          </a:xfrm>
          <a:prstGeom prst="rect">
            <a:avLst/>
          </a:prstGeom>
        </p:spPr>
        <p:txBody>
          <a:bodyPr/>
          <a:lstStyle/>
          <a:p>
            <a:r>
              <a:rPr lang="en-US"/>
              <a:t>© 2022 SIGGRAPH. All Rights Reserved.</a:t>
            </a:r>
          </a:p>
        </p:txBody>
      </p:sp>
      <p:sp>
        <p:nvSpPr>
          <p:cNvPr id="5" name="Slide Number Placeholder 4">
            <a:extLst>
              <a:ext uri="{FF2B5EF4-FFF2-40B4-BE49-F238E27FC236}">
                <a16:creationId xmlns:a16="http://schemas.microsoft.com/office/drawing/2014/main" id="{4C356611-E258-0344-9650-18FA15857A2F}"/>
              </a:ext>
            </a:extLst>
          </p:cNvPr>
          <p:cNvSpPr>
            <a:spLocks noGrp="1"/>
          </p:cNvSpPr>
          <p:nvPr>
            <p:ph type="sldNum" sz="quarter" idx="12"/>
          </p:nvPr>
        </p:nvSpPr>
        <p:spPr>
          <a:xfrm>
            <a:off x="11098763" y="6556248"/>
            <a:ext cx="673360" cy="301752"/>
          </a:xfrm>
          <a:prstGeom prst="rect">
            <a:avLst/>
          </a:prstGeom>
        </p:spPr>
        <p:txBody>
          <a:bodyPr/>
          <a:lstStyle/>
          <a:p>
            <a:fld id="{897AE9FA-3F8D-0D45-ABEA-B1C7A7244A19}" type="slidenum">
              <a:rPr lang="en-US" smtClean="0"/>
              <a:t>‹#›</a:t>
            </a:fld>
            <a:endParaRPr lang="en-US"/>
          </a:p>
        </p:txBody>
      </p:sp>
    </p:spTree>
    <p:extLst>
      <p:ext uri="{BB962C8B-B14F-4D97-AF65-F5344CB8AC3E}">
        <p14:creationId xmlns:p14="http://schemas.microsoft.com/office/powerpoint/2010/main" val="239652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E877D60-4BDA-184A-AEF6-6B4FA68B869E}"/>
              </a:ext>
            </a:extLst>
          </p:cNvPr>
          <p:cNvSpPr/>
          <p:nvPr userDrawn="1"/>
        </p:nvSpPr>
        <p:spPr>
          <a:xfrm>
            <a:off x="0" y="6556248"/>
            <a:ext cx="12192000" cy="301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2" name="Rectangle 11">
            <a:extLst>
              <a:ext uri="{FF2B5EF4-FFF2-40B4-BE49-F238E27FC236}">
                <a16:creationId xmlns:a16="http://schemas.microsoft.com/office/drawing/2014/main" id="{A2E136EE-CBBA-604A-AC38-1397EB25B1D9}"/>
              </a:ext>
            </a:extLst>
          </p:cNvPr>
          <p:cNvSpPr/>
          <p:nvPr userDrawn="1"/>
        </p:nvSpPr>
        <p:spPr>
          <a:xfrm>
            <a:off x="-1" y="0"/>
            <a:ext cx="12192001" cy="1325563"/>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DC9036C9-A26C-4C42-82A4-E1EA09B1E6B0}"/>
              </a:ext>
            </a:extLst>
          </p:cNvPr>
          <p:cNvSpPr>
            <a:spLocks noGrp="1"/>
          </p:cNvSpPr>
          <p:nvPr>
            <p:ph type="ftr" sz="quarter" idx="11"/>
          </p:nvPr>
        </p:nvSpPr>
        <p:spPr>
          <a:xfrm>
            <a:off x="429208" y="6556248"/>
            <a:ext cx="2675021" cy="301752"/>
          </a:xfrm>
          <a:prstGeom prst="rect">
            <a:avLst/>
          </a:prstGeom>
        </p:spPr>
        <p:txBody>
          <a:bodyPr/>
          <a:lstStyle/>
          <a:p>
            <a:r>
              <a:rPr lang="en-US"/>
              <a:t>© 2022 SIGGRAPH. All Rights Reserved.</a:t>
            </a:r>
          </a:p>
        </p:txBody>
      </p:sp>
      <p:sp>
        <p:nvSpPr>
          <p:cNvPr id="4" name="Slide Number Placeholder 3">
            <a:extLst>
              <a:ext uri="{FF2B5EF4-FFF2-40B4-BE49-F238E27FC236}">
                <a16:creationId xmlns:a16="http://schemas.microsoft.com/office/drawing/2014/main" id="{92B75410-4F1A-054F-812D-59E9A8AD0632}"/>
              </a:ext>
            </a:extLst>
          </p:cNvPr>
          <p:cNvSpPr>
            <a:spLocks noGrp="1"/>
          </p:cNvSpPr>
          <p:nvPr>
            <p:ph type="sldNum" sz="quarter" idx="12"/>
          </p:nvPr>
        </p:nvSpPr>
        <p:spPr>
          <a:xfrm>
            <a:off x="11098763" y="6556248"/>
            <a:ext cx="673360" cy="301752"/>
          </a:xfrm>
          <a:prstGeom prst="rect">
            <a:avLst/>
          </a:prstGeom>
        </p:spPr>
        <p:txBody>
          <a:bodyPr/>
          <a:lstStyle/>
          <a:p>
            <a:fld id="{897AE9FA-3F8D-0D45-ABEA-B1C7A7244A19}" type="slidenum">
              <a:rPr lang="en-US" smtClean="0"/>
              <a:t>‹#›</a:t>
            </a:fld>
            <a:endParaRPr lang="en-US"/>
          </a:p>
        </p:txBody>
      </p:sp>
      <p:pic>
        <p:nvPicPr>
          <p:cNvPr id="13" name="Graphic 12">
            <a:extLst>
              <a:ext uri="{FF2B5EF4-FFF2-40B4-BE49-F238E27FC236}">
                <a16:creationId xmlns:a16="http://schemas.microsoft.com/office/drawing/2014/main" id="{B004C5BD-7AF2-3541-A2E6-B0FB35646E5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814273" y="428651"/>
            <a:ext cx="1957849" cy="456431"/>
          </a:xfrm>
          <a:prstGeom prst="rect">
            <a:avLst/>
          </a:prstGeom>
        </p:spPr>
      </p:pic>
    </p:spTree>
    <p:extLst>
      <p:ext uri="{BB962C8B-B14F-4D97-AF65-F5344CB8AC3E}">
        <p14:creationId xmlns:p14="http://schemas.microsoft.com/office/powerpoint/2010/main" val="396322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72DAEB-25A9-894E-8436-908981D9B3F5}"/>
              </a:ext>
            </a:extLst>
          </p:cNvPr>
          <p:cNvSpPr/>
          <p:nvPr userDrawn="1"/>
        </p:nvSpPr>
        <p:spPr>
          <a:xfrm>
            <a:off x="-1" y="0"/>
            <a:ext cx="12192001" cy="1325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D91EF482-C442-DA4A-B72D-FDCE0967DB4F}"/>
              </a:ext>
            </a:extLst>
          </p:cNvPr>
          <p:cNvSpPr>
            <a:spLocks noGrp="1"/>
          </p:cNvSpPr>
          <p:nvPr>
            <p:ph type="title"/>
          </p:nvPr>
        </p:nvSpPr>
        <p:spPr>
          <a:xfrm>
            <a:off x="429209" y="1"/>
            <a:ext cx="8595360" cy="1316736"/>
          </a:xfrm>
          <a:prstGeom prst="rect">
            <a:avLst/>
          </a:prstGeom>
          <a:ln>
            <a:noFill/>
          </a:ln>
        </p:spPr>
        <p:txBody>
          <a:bodyPr vert="horz" lIns="0" tIns="45720" rIns="91440" bIns="45720" rtlCol="0" anchor="ctr">
            <a:noAutofit/>
          </a:bodyPr>
          <a:lstStyle/>
          <a:p>
            <a:endParaRPr lang="en-US" dirty="0"/>
          </a:p>
        </p:txBody>
      </p:sp>
      <p:sp>
        <p:nvSpPr>
          <p:cNvPr id="3" name="Text Placeholder 2">
            <a:extLst>
              <a:ext uri="{FF2B5EF4-FFF2-40B4-BE49-F238E27FC236}">
                <a16:creationId xmlns:a16="http://schemas.microsoft.com/office/drawing/2014/main" id="{625238F4-37D4-7E45-A5F1-BF2062B0532C}"/>
              </a:ext>
            </a:extLst>
          </p:cNvPr>
          <p:cNvSpPr>
            <a:spLocks noGrp="1"/>
          </p:cNvSpPr>
          <p:nvPr>
            <p:ph type="body" idx="1"/>
          </p:nvPr>
        </p:nvSpPr>
        <p:spPr>
          <a:xfrm>
            <a:off x="429208" y="1866900"/>
            <a:ext cx="11342915" cy="3897179"/>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215405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3" r:id="rId4"/>
    <p:sldLayoutId id="2147483661" r:id="rId5"/>
    <p:sldLayoutId id="2147483662" r:id="rId6"/>
    <p:sldLayoutId id="2147483663" r:id="rId7"/>
    <p:sldLayoutId id="2147483654" r:id="rId8"/>
    <p:sldLayoutId id="2147483655" r:id="rId9"/>
    <p:sldLayoutId id="2147483664" r:id="rId10"/>
  </p:sldLayoutIdLst>
  <p:hf hdr="0" dt="0"/>
  <p:txStyles>
    <p:titleStyle>
      <a:lvl1pPr algn="l" defTabSz="914400" rtl="0" eaLnBrk="1" latinLnBrk="0" hangingPunct="1">
        <a:lnSpc>
          <a:spcPct val="100000"/>
        </a:lnSpc>
        <a:spcBef>
          <a:spcPct val="0"/>
        </a:spcBef>
        <a:buNone/>
        <a:defRPr sz="2600" b="1" kern="1200" cap="all" baseline="0">
          <a:solidFill>
            <a:schemeClr val="accent3"/>
          </a:solidFill>
          <a:latin typeface="+mj-lt"/>
          <a:ea typeface="+mj-ea"/>
          <a:cs typeface="+mj-cs"/>
        </a:defRPr>
      </a:lvl1pPr>
    </p:titleStyle>
    <p:bodyStyle>
      <a:lvl1pPr marL="228600" indent="-228600" algn="l" defTabSz="914400" rtl="0" eaLnBrk="1" latinLnBrk="0" hangingPunct="1">
        <a:lnSpc>
          <a:spcPct val="13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30000"/>
        </a:lnSpc>
        <a:spcBef>
          <a:spcPts val="0"/>
        </a:spcBef>
        <a:spcAft>
          <a:spcPts val="600"/>
        </a:spcAft>
        <a:buClr>
          <a:schemeClr val="accent2"/>
        </a:buClr>
        <a:buFont typeface="System Font Regular"/>
        <a:buChar char="−"/>
        <a:defRPr sz="1400" kern="1200">
          <a:solidFill>
            <a:schemeClr val="tx1"/>
          </a:solidFill>
          <a:latin typeface="+mn-lt"/>
          <a:ea typeface="+mn-ea"/>
          <a:cs typeface="+mn-cs"/>
        </a:defRPr>
      </a:lvl2pPr>
      <a:lvl3pPr marL="685800" indent="-228600" algn="l" defTabSz="914400" rtl="0" eaLnBrk="1" latinLnBrk="0" hangingPunct="1">
        <a:lnSpc>
          <a:spcPct val="130000"/>
        </a:lnSpc>
        <a:spcBef>
          <a:spcPts val="0"/>
        </a:spcBef>
        <a:spcAft>
          <a:spcPts val="600"/>
        </a:spcAft>
        <a:buClr>
          <a:schemeClr val="accent2"/>
        </a:buClr>
        <a:buFont typeface="Arial" panose="020B0604020202020204" pitchFamily="34" charset="0"/>
        <a:buChar char="•"/>
        <a:defRPr sz="1200" kern="1200">
          <a:solidFill>
            <a:schemeClr val="tx1"/>
          </a:solidFill>
          <a:latin typeface="+mn-lt"/>
          <a:ea typeface="+mn-ea"/>
          <a:cs typeface="+mn-cs"/>
        </a:defRPr>
      </a:lvl3pPr>
      <a:lvl4pPr marL="914400" indent="-228600" algn="l" defTabSz="914400" rtl="0" eaLnBrk="1" latinLnBrk="0" hangingPunct="1">
        <a:lnSpc>
          <a:spcPct val="130000"/>
        </a:lnSpc>
        <a:spcBef>
          <a:spcPts val="0"/>
        </a:spcBef>
        <a:spcAft>
          <a:spcPts val="600"/>
        </a:spcAft>
        <a:buClr>
          <a:schemeClr val="accent2"/>
        </a:buClr>
        <a:buFont typeface="System Font Regular"/>
        <a:buChar char="−"/>
        <a:defRPr sz="1000" kern="1200">
          <a:solidFill>
            <a:schemeClr val="tx1"/>
          </a:solidFill>
          <a:latin typeface="+mn-lt"/>
          <a:ea typeface="+mn-ea"/>
          <a:cs typeface="+mn-cs"/>
        </a:defRPr>
      </a:lvl4pPr>
      <a:lvl5pPr marL="1143000" indent="-228600" algn="l" defTabSz="914400" rtl="0" eaLnBrk="1" latinLnBrk="0" hangingPunct="1">
        <a:lnSpc>
          <a:spcPct val="130000"/>
        </a:lnSpc>
        <a:spcBef>
          <a:spcPts val="0"/>
        </a:spcBef>
        <a:spcAft>
          <a:spcPts val="600"/>
        </a:spcAft>
        <a:buClr>
          <a:schemeClr val="accent2"/>
        </a:buClr>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3840">
          <p15:clr>
            <a:srgbClr val="F26B43"/>
          </p15:clr>
        </p15:guide>
        <p15:guide id="3" orient="horz" pos="3636">
          <p15:clr>
            <a:srgbClr val="F26B43"/>
          </p15:clr>
        </p15:guide>
        <p15:guide id="4" pos="264">
          <p15:clr>
            <a:srgbClr val="F26B43"/>
          </p15:clr>
        </p15:guide>
        <p15:guide id="5" pos="74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ubtitle 13">
            <a:extLst>
              <a:ext uri="{FF2B5EF4-FFF2-40B4-BE49-F238E27FC236}">
                <a16:creationId xmlns:a16="http://schemas.microsoft.com/office/drawing/2014/main" id="{F25BECD7-CA81-5D47-A7AD-3ED11D80D464}"/>
              </a:ext>
            </a:extLst>
          </p:cNvPr>
          <p:cNvSpPr>
            <a:spLocks noGrp="1"/>
          </p:cNvSpPr>
          <p:nvPr>
            <p:ph type="subTitle" idx="1"/>
          </p:nvPr>
        </p:nvSpPr>
        <p:spPr>
          <a:xfrm>
            <a:off x="324735" y="4025584"/>
            <a:ext cx="11344469" cy="1931753"/>
          </a:xfrm>
        </p:spPr>
        <p:txBody>
          <a:bodyPr/>
          <a:lstStyle/>
          <a:p>
            <a:r>
              <a:rPr lang="en-US" sz="2800" dirty="0"/>
              <a:t>Avirup Mandal, Parag Chaudhuri, </a:t>
            </a:r>
            <a:r>
              <a:rPr lang="en-US" sz="2800" dirty="0" err="1"/>
              <a:t>Subhasis</a:t>
            </a:r>
            <a:r>
              <a:rPr lang="en-US" sz="2800" dirty="0"/>
              <a:t> Chaudhuri</a:t>
            </a:r>
          </a:p>
          <a:p>
            <a:endParaRPr lang="en-US" sz="2800" dirty="0"/>
          </a:p>
          <a:p>
            <a:r>
              <a:rPr lang="en-US" sz="2800" dirty="0"/>
              <a:t>Indian Institute of technology </a:t>
            </a:r>
            <a:r>
              <a:rPr lang="en-US" sz="2800" dirty="0" err="1"/>
              <a:t>bombay</a:t>
            </a:r>
            <a:endParaRPr lang="en-US" sz="2800" dirty="0"/>
          </a:p>
        </p:txBody>
      </p:sp>
      <p:sp>
        <p:nvSpPr>
          <p:cNvPr id="13" name="Title 12">
            <a:extLst>
              <a:ext uri="{FF2B5EF4-FFF2-40B4-BE49-F238E27FC236}">
                <a16:creationId xmlns:a16="http://schemas.microsoft.com/office/drawing/2014/main" id="{055B2481-75E3-8F4E-AF5D-32310C1A515A}"/>
              </a:ext>
            </a:extLst>
          </p:cNvPr>
          <p:cNvSpPr>
            <a:spLocks noGrp="1"/>
          </p:cNvSpPr>
          <p:nvPr>
            <p:ph type="ctrTitle"/>
          </p:nvPr>
        </p:nvSpPr>
        <p:spPr>
          <a:xfrm>
            <a:off x="423765" y="1381429"/>
            <a:ext cx="11344469" cy="1729416"/>
          </a:xfrm>
        </p:spPr>
        <p:txBody>
          <a:bodyPr/>
          <a:lstStyle/>
          <a:p>
            <a:r>
              <a:rPr lang="en-US" dirty="0">
                <a:solidFill>
                  <a:srgbClr val="4767AA"/>
                </a:solidFill>
              </a:rPr>
              <a:t>Real-time Physics-based Mesh Deformation with Haptic Feedback and Material Anisotropy</a:t>
            </a:r>
          </a:p>
        </p:txBody>
      </p:sp>
      <p:pic>
        <p:nvPicPr>
          <p:cNvPr id="4" name="Picture 3">
            <a:extLst>
              <a:ext uri="{FF2B5EF4-FFF2-40B4-BE49-F238E27FC236}">
                <a16:creationId xmlns:a16="http://schemas.microsoft.com/office/drawing/2014/main" id="{FA0529A1-8F90-54FD-AEA1-2A3EC46CF679}"/>
              </a:ext>
            </a:extLst>
          </p:cNvPr>
          <p:cNvPicPr>
            <a:picLocks noChangeAspect="1"/>
          </p:cNvPicPr>
          <p:nvPr/>
        </p:nvPicPr>
        <p:blipFill>
          <a:blip r:embed="rId2"/>
          <a:stretch>
            <a:fillRect/>
          </a:stretch>
        </p:blipFill>
        <p:spPr>
          <a:xfrm>
            <a:off x="5407476" y="5316622"/>
            <a:ext cx="1178988" cy="1131258"/>
          </a:xfrm>
          <a:prstGeom prst="rect">
            <a:avLst/>
          </a:prstGeom>
        </p:spPr>
      </p:pic>
      <p:sp>
        <p:nvSpPr>
          <p:cNvPr id="5" name="TextBox 4">
            <a:extLst>
              <a:ext uri="{FF2B5EF4-FFF2-40B4-BE49-F238E27FC236}">
                <a16:creationId xmlns:a16="http://schemas.microsoft.com/office/drawing/2014/main" id="{88020180-4A8D-51C6-9235-5FD8A93D84A3}"/>
              </a:ext>
            </a:extLst>
          </p:cNvPr>
          <p:cNvSpPr txBox="1"/>
          <p:nvPr/>
        </p:nvSpPr>
        <p:spPr>
          <a:xfrm>
            <a:off x="9869864" y="113121"/>
            <a:ext cx="2130457" cy="450829"/>
          </a:xfrm>
          <a:prstGeom prst="rect">
            <a:avLst/>
          </a:prstGeom>
          <a:noFill/>
        </p:spPr>
        <p:txBody>
          <a:bodyPr wrap="square" lIns="0" rtlCol="0">
            <a:spAutoFit/>
          </a:bodyPr>
          <a:lstStyle/>
          <a:p>
            <a:pPr algn="l">
              <a:lnSpc>
                <a:spcPct val="130000"/>
              </a:lnSpc>
              <a:spcAft>
                <a:spcPts val="600"/>
              </a:spcAft>
              <a:buClr>
                <a:schemeClr val="accent2"/>
              </a:buClr>
            </a:pPr>
            <a:r>
              <a:rPr lang="en-US" sz="2000" b="1" dirty="0">
                <a:solidFill>
                  <a:srgbClr val="00B0F0"/>
                </a:solidFill>
              </a:rPr>
              <a:t>VISIGRAPP 2023</a:t>
            </a:r>
            <a:endParaRPr lang="en-IN" sz="2000" b="1" dirty="0">
              <a:solidFill>
                <a:srgbClr val="00B0F0"/>
              </a:solidFill>
            </a:endParaRPr>
          </a:p>
        </p:txBody>
      </p:sp>
    </p:spTree>
    <p:extLst>
      <p:ext uri="{BB962C8B-B14F-4D97-AF65-F5344CB8AC3E}">
        <p14:creationId xmlns:p14="http://schemas.microsoft.com/office/powerpoint/2010/main" val="2342896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90A66D-8075-4445-A8B1-E2411ADA74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5301" y="2952642"/>
            <a:ext cx="9204406" cy="2829635"/>
          </a:xfrm>
          <a:prstGeom prst="rect">
            <a:avLst/>
          </a:prstGeom>
        </p:spPr>
      </p:pic>
      <p:sp>
        <p:nvSpPr>
          <p:cNvPr id="9" name="Content Placeholder 3">
            <a:extLst>
              <a:ext uri="{FF2B5EF4-FFF2-40B4-BE49-F238E27FC236}">
                <a16:creationId xmlns:a16="http://schemas.microsoft.com/office/drawing/2014/main" id="{B834C4C0-9941-1143-849E-51659B542334}"/>
              </a:ext>
            </a:extLst>
          </p:cNvPr>
          <p:cNvSpPr txBox="1">
            <a:spLocks/>
          </p:cNvSpPr>
          <p:nvPr/>
        </p:nvSpPr>
        <p:spPr>
          <a:xfrm>
            <a:off x="283544" y="1611337"/>
            <a:ext cx="11191299" cy="4446925"/>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Calibri" panose="020F0502020204030204" pitchFamily="34" charset="0"/>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Calibri" panose="020F0502020204030204" pitchFamily="34" charset="0"/>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Calibri" panose="020F0502020204030204" pitchFamily="34" charset="0"/>
                <a:ea typeface="+mn-ea"/>
                <a:cs typeface="+mn-cs"/>
              </a:defRPr>
            </a:lvl3pPr>
            <a:lvl4pPr marL="822960" indent="-822960" algn="l" defTabSz="914400" rtl="0" eaLnBrk="1" latinLnBrk="0" hangingPunct="1">
              <a:lnSpc>
                <a:spcPct val="85000"/>
              </a:lnSpc>
              <a:spcBef>
                <a:spcPts val="600"/>
              </a:spcBef>
              <a:buFont typeface="Arial" pitchFamily="34" charset="0"/>
              <a:buChar char=" "/>
              <a:defRPr lang="en-US" sz="1600" kern="1200" baseline="0" dirty="0">
                <a:solidFill>
                  <a:prstClr val="black">
                    <a:lumMod val="75000"/>
                    <a:lumOff val="25000"/>
                  </a:prstClr>
                </a:solidFill>
                <a:latin typeface="Calibri" panose="020F0502020204030204" pitchFamily="34" charset="0"/>
                <a:ea typeface="+mn-ea"/>
                <a:cs typeface="Arial" pitchFamily="34" charset="0"/>
              </a:defRPr>
            </a:lvl4pPr>
            <a:lvl5pPr marL="1200150" indent="-260604" algn="l" defTabSz="914400" rtl="0" eaLnBrk="1" latinLnBrk="0" hangingPunct="1">
              <a:lnSpc>
                <a:spcPct val="85000"/>
              </a:lnSpc>
              <a:spcBef>
                <a:spcPts val="600"/>
              </a:spcBef>
              <a:buFont typeface="Qualcomm Regular" pitchFamily="34" charset="0"/>
              <a:buChar char="−"/>
              <a:defRPr sz="1800" kern="1200">
                <a:solidFill>
                  <a:schemeClr val="tx1">
                    <a:lumMod val="85000"/>
                    <a:lumOff val="15000"/>
                  </a:schemeClr>
                </a:solidFill>
                <a:latin typeface="+mn-lt"/>
                <a:ea typeface="+mn-ea"/>
                <a:cs typeface="+mn-cs"/>
              </a:defRPr>
            </a:lvl5pPr>
            <a:lvl6pPr marL="1628775" indent="0" algn="l" defTabSz="914400" rtl="0" eaLnBrk="1" latinLnBrk="0" hangingPunct="1">
              <a:lnSpc>
                <a:spcPct val="85000"/>
              </a:lnSpc>
              <a:spcBef>
                <a:spcPts val="600"/>
              </a:spcBef>
              <a:buFont typeface="Arial" pitchFamily="34" charset="0"/>
              <a:buNone/>
              <a:defRPr sz="12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Arial" pitchFamily="34" charset="0"/>
              <a:buChar char="•"/>
            </a:pPr>
            <a:r>
              <a:rPr lang="en-GB" dirty="0">
                <a:latin typeface="+mn-lt"/>
                <a:cs typeface="Calibri"/>
              </a:rPr>
              <a:t> Continuous collision detection between haptic tool and outer-surface of the mesh being manipulated.</a:t>
            </a:r>
            <a:endParaRPr lang="en-GB" dirty="0">
              <a:latin typeface="+mn-lt"/>
              <a:ea typeface="Calibri"/>
              <a:cs typeface="Calibri"/>
            </a:endParaRPr>
          </a:p>
          <a:p>
            <a:pPr marL="0" indent="0">
              <a:buNone/>
            </a:pPr>
            <a:endParaRPr lang="en-GB" dirty="0">
              <a:latin typeface="+mn-lt"/>
              <a:ea typeface="Calibri"/>
              <a:cs typeface="Calibri"/>
            </a:endParaRPr>
          </a:p>
        </p:txBody>
      </p:sp>
      <p:sp>
        <p:nvSpPr>
          <p:cNvPr id="5" name="Title 2">
            <a:extLst>
              <a:ext uri="{FF2B5EF4-FFF2-40B4-BE49-F238E27FC236}">
                <a16:creationId xmlns:a16="http://schemas.microsoft.com/office/drawing/2014/main" id="{0311565F-9DF6-11CF-4F76-34767113D9D3}"/>
              </a:ext>
            </a:extLst>
          </p:cNvPr>
          <p:cNvSpPr>
            <a:spLocks noGrp="1"/>
          </p:cNvSpPr>
          <p:nvPr>
            <p:ph type="title"/>
          </p:nvPr>
        </p:nvSpPr>
        <p:spPr>
          <a:xfrm>
            <a:off x="283544" y="346361"/>
            <a:ext cx="11432977" cy="623248"/>
          </a:xfrm>
        </p:spPr>
        <p:txBody>
          <a:bodyPr/>
          <a:lstStyle/>
          <a:p>
            <a:r>
              <a:rPr lang="en-US" dirty="0">
                <a:latin typeface="Calibri"/>
                <a:cs typeface="Calibri"/>
              </a:rPr>
              <a:t>Continuous collision detection</a:t>
            </a:r>
          </a:p>
        </p:txBody>
      </p:sp>
      <p:sp>
        <p:nvSpPr>
          <p:cNvPr id="7" name="Slide Number Placeholder 10">
            <a:extLst>
              <a:ext uri="{FF2B5EF4-FFF2-40B4-BE49-F238E27FC236}">
                <a16:creationId xmlns:a16="http://schemas.microsoft.com/office/drawing/2014/main" id="{1DAADD76-C431-296D-9EE6-5A76184407F2}"/>
              </a:ext>
            </a:extLst>
          </p:cNvPr>
          <p:cNvSpPr txBox="1">
            <a:spLocks/>
          </p:cNvSpPr>
          <p:nvPr/>
        </p:nvSpPr>
        <p:spPr>
          <a:xfrm>
            <a:off x="11098763" y="6556248"/>
            <a:ext cx="673360" cy="3017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7AE9FA-3F8D-0D45-ABEA-B1C7A7244A19}" type="slidenum">
              <a:rPr lang="en-US" smtClean="0"/>
              <a:pPr/>
              <a:t>10</a:t>
            </a:fld>
            <a:endParaRPr lang="en-US" dirty="0"/>
          </a:p>
        </p:txBody>
      </p:sp>
    </p:spTree>
    <p:extLst>
      <p:ext uri="{BB962C8B-B14F-4D97-AF65-F5344CB8AC3E}">
        <p14:creationId xmlns:p14="http://schemas.microsoft.com/office/powerpoint/2010/main" val="338354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C477E9-7F3E-444B-B966-03FCD5CB00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5301" y="2952642"/>
            <a:ext cx="9204406" cy="2829635"/>
          </a:xfrm>
          <a:prstGeom prst="rect">
            <a:avLst/>
          </a:prstGeom>
        </p:spPr>
      </p:pic>
      <p:sp>
        <p:nvSpPr>
          <p:cNvPr id="9" name="Content Placeholder 3">
            <a:extLst>
              <a:ext uri="{FF2B5EF4-FFF2-40B4-BE49-F238E27FC236}">
                <a16:creationId xmlns:a16="http://schemas.microsoft.com/office/drawing/2014/main" id="{B834C4C0-9941-1143-849E-51659B542334}"/>
              </a:ext>
            </a:extLst>
          </p:cNvPr>
          <p:cNvSpPr txBox="1">
            <a:spLocks/>
          </p:cNvSpPr>
          <p:nvPr/>
        </p:nvSpPr>
        <p:spPr>
          <a:xfrm>
            <a:off x="283544" y="1611337"/>
            <a:ext cx="11191299" cy="4446925"/>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Calibri" panose="020F0502020204030204" pitchFamily="34" charset="0"/>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Calibri" panose="020F0502020204030204" pitchFamily="34" charset="0"/>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Calibri" panose="020F0502020204030204" pitchFamily="34" charset="0"/>
                <a:ea typeface="+mn-ea"/>
                <a:cs typeface="+mn-cs"/>
              </a:defRPr>
            </a:lvl3pPr>
            <a:lvl4pPr marL="822960" indent="-822960" algn="l" defTabSz="914400" rtl="0" eaLnBrk="1" latinLnBrk="0" hangingPunct="1">
              <a:lnSpc>
                <a:spcPct val="85000"/>
              </a:lnSpc>
              <a:spcBef>
                <a:spcPts val="600"/>
              </a:spcBef>
              <a:buFont typeface="Arial" pitchFamily="34" charset="0"/>
              <a:buChar char=" "/>
              <a:defRPr lang="en-US" sz="1600" kern="1200" baseline="0" dirty="0">
                <a:solidFill>
                  <a:prstClr val="black">
                    <a:lumMod val="75000"/>
                    <a:lumOff val="25000"/>
                  </a:prstClr>
                </a:solidFill>
                <a:latin typeface="Calibri" panose="020F0502020204030204" pitchFamily="34" charset="0"/>
                <a:ea typeface="+mn-ea"/>
                <a:cs typeface="Arial" pitchFamily="34" charset="0"/>
              </a:defRPr>
            </a:lvl4pPr>
            <a:lvl5pPr marL="1200150" indent="-260604" algn="l" defTabSz="914400" rtl="0" eaLnBrk="1" latinLnBrk="0" hangingPunct="1">
              <a:lnSpc>
                <a:spcPct val="85000"/>
              </a:lnSpc>
              <a:spcBef>
                <a:spcPts val="600"/>
              </a:spcBef>
              <a:buFont typeface="Qualcomm Regular" pitchFamily="34" charset="0"/>
              <a:buChar char="−"/>
              <a:defRPr sz="1800" kern="1200">
                <a:solidFill>
                  <a:schemeClr val="tx1">
                    <a:lumMod val="85000"/>
                    <a:lumOff val="15000"/>
                  </a:schemeClr>
                </a:solidFill>
                <a:latin typeface="+mn-lt"/>
                <a:ea typeface="+mn-ea"/>
                <a:cs typeface="+mn-cs"/>
              </a:defRPr>
            </a:lvl5pPr>
            <a:lvl6pPr marL="1628775" indent="0" algn="l" defTabSz="914400" rtl="0" eaLnBrk="1" latinLnBrk="0" hangingPunct="1">
              <a:lnSpc>
                <a:spcPct val="85000"/>
              </a:lnSpc>
              <a:spcBef>
                <a:spcPts val="600"/>
              </a:spcBef>
              <a:buFont typeface="Arial" pitchFamily="34" charset="0"/>
              <a:buNone/>
              <a:defRPr sz="12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Arial" pitchFamily="34" charset="0"/>
              <a:buChar char="•"/>
            </a:pPr>
            <a:r>
              <a:rPr lang="en-GB" dirty="0">
                <a:latin typeface="+mn-lt"/>
                <a:cs typeface="Calibri"/>
              </a:rPr>
              <a:t> Continuous collision detection between haptic tool and outer-surface of the mesh being manipulated.</a:t>
            </a:r>
            <a:endParaRPr lang="en-GB" dirty="0">
              <a:latin typeface="+mn-lt"/>
              <a:ea typeface="Calibri"/>
              <a:cs typeface="Calibri"/>
            </a:endParaRPr>
          </a:p>
          <a:p>
            <a:pPr marL="0" indent="0">
              <a:buNone/>
            </a:pPr>
            <a:endParaRPr lang="en-GB" dirty="0">
              <a:latin typeface="+mn-lt"/>
              <a:ea typeface="Calibri"/>
              <a:cs typeface="Calibri"/>
            </a:endParaRPr>
          </a:p>
        </p:txBody>
      </p:sp>
      <p:sp>
        <p:nvSpPr>
          <p:cNvPr id="6" name="Title 2">
            <a:extLst>
              <a:ext uri="{FF2B5EF4-FFF2-40B4-BE49-F238E27FC236}">
                <a16:creationId xmlns:a16="http://schemas.microsoft.com/office/drawing/2014/main" id="{85AA6ED6-0C4C-556D-CDC0-4DBBDB9A263E}"/>
              </a:ext>
            </a:extLst>
          </p:cNvPr>
          <p:cNvSpPr>
            <a:spLocks noGrp="1"/>
          </p:cNvSpPr>
          <p:nvPr>
            <p:ph type="title"/>
          </p:nvPr>
        </p:nvSpPr>
        <p:spPr>
          <a:xfrm>
            <a:off x="283544" y="346361"/>
            <a:ext cx="11432977" cy="623248"/>
          </a:xfrm>
        </p:spPr>
        <p:txBody>
          <a:bodyPr/>
          <a:lstStyle/>
          <a:p>
            <a:r>
              <a:rPr lang="en-US" dirty="0">
                <a:latin typeface="Calibri"/>
                <a:cs typeface="Calibri"/>
              </a:rPr>
              <a:t>Continuous collision detection</a:t>
            </a:r>
          </a:p>
        </p:txBody>
      </p:sp>
      <p:sp>
        <p:nvSpPr>
          <p:cNvPr id="7" name="Slide Number Placeholder 10">
            <a:extLst>
              <a:ext uri="{FF2B5EF4-FFF2-40B4-BE49-F238E27FC236}">
                <a16:creationId xmlns:a16="http://schemas.microsoft.com/office/drawing/2014/main" id="{C07BF525-777F-24C6-FB2D-A3AE68063741}"/>
              </a:ext>
            </a:extLst>
          </p:cNvPr>
          <p:cNvSpPr txBox="1">
            <a:spLocks/>
          </p:cNvSpPr>
          <p:nvPr/>
        </p:nvSpPr>
        <p:spPr>
          <a:xfrm>
            <a:off x="11098763" y="6556248"/>
            <a:ext cx="673360" cy="3017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7AE9FA-3F8D-0D45-ABEA-B1C7A7244A19}" type="slidenum">
              <a:rPr lang="en-US" smtClean="0"/>
              <a:pPr/>
              <a:t>11</a:t>
            </a:fld>
            <a:endParaRPr lang="en-US" dirty="0"/>
          </a:p>
        </p:txBody>
      </p:sp>
    </p:spTree>
    <p:extLst>
      <p:ext uri="{BB962C8B-B14F-4D97-AF65-F5344CB8AC3E}">
        <p14:creationId xmlns:p14="http://schemas.microsoft.com/office/powerpoint/2010/main" val="80723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066" y="190523"/>
            <a:ext cx="11432977" cy="623248"/>
          </a:xfrm>
        </p:spPr>
        <p:txBody>
          <a:bodyPr/>
          <a:lstStyle/>
          <a:p>
            <a:r>
              <a:rPr lang="en-US" dirty="0">
                <a:latin typeface="+mj-lt"/>
                <a:cs typeface="Calibri"/>
              </a:rPr>
              <a:t>Haptic Force Feedback</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9A918935-FDD6-1D4A-BEC0-E94F80A9BC95}"/>
                  </a:ext>
                </a:extLst>
              </p:cNvPr>
              <p:cNvSpPr>
                <a:spLocks noGrp="1"/>
              </p:cNvSpPr>
              <p:nvPr>
                <p:ph idx="1"/>
              </p:nvPr>
            </p:nvSpPr>
            <p:spPr>
              <a:xfrm>
                <a:off x="283544" y="1593273"/>
                <a:ext cx="5816011" cy="4959927"/>
              </a:xfrm>
            </p:spPr>
            <p:txBody>
              <a:bodyPr vert="horz" lIns="91440" tIns="45720" rIns="91440" bIns="45720" rtlCol="0" anchor="t">
                <a:noAutofit/>
              </a:bodyPr>
              <a:lstStyle/>
              <a:p>
                <a:pPr>
                  <a:buChar char="•"/>
                </a:pPr>
                <a:r>
                  <a:rPr lang="en-GB" sz="2400" dirty="0">
                    <a:latin typeface="+mn-lt"/>
                    <a:cs typeface="Calibri"/>
                  </a:rPr>
                  <a:t> Calculate Vertex-Face penalty force as</a:t>
                </a:r>
                <a:endParaRPr lang="en-US" sz="2400" i="1" dirty="0">
                  <a:latin typeface="+mn-lt"/>
                  <a:cs typeface="Calibri"/>
                </a:endParaRPr>
              </a:p>
              <a:p>
                <a:pPr marL="0" indent="0">
                  <a:buNone/>
                </a:pPr>
                <a14:m>
                  <m:oMathPara xmlns:m="http://schemas.openxmlformats.org/officeDocument/2006/math">
                    <m:oMathParaPr>
                      <m:jc m:val="centerGroup"/>
                    </m:oMathParaPr>
                    <m:oMath xmlns:m="http://schemas.openxmlformats.org/officeDocument/2006/math">
                      <m:sSubSup>
                        <m:sSubSupPr>
                          <m:ctrlPr>
                            <a:rPr lang="en-GB" sz="2400" i="1" smtClean="0">
                              <a:latin typeface="Cambria Math" panose="02040503050406030204" pitchFamily="18" charset="0"/>
                              <a:cs typeface="Calibri"/>
                            </a:rPr>
                          </m:ctrlPr>
                        </m:sSubSupPr>
                        <m:e>
                          <m:r>
                            <a:rPr lang="en-US" sz="2400" b="0" i="1" smtClean="0">
                              <a:latin typeface="Cambria Math" panose="02040503050406030204" pitchFamily="18" charset="0"/>
                              <a:cs typeface="Calibri"/>
                            </a:rPr>
                            <m:t>𝐼</m:t>
                          </m:r>
                        </m:e>
                        <m:sub>
                          <m:r>
                            <a:rPr lang="en-US" sz="2400" b="0" i="1" smtClean="0">
                              <a:latin typeface="Cambria Math" panose="02040503050406030204" pitchFamily="18" charset="0"/>
                              <a:cs typeface="Calibri"/>
                            </a:rPr>
                            <m:t>𝑝</m:t>
                          </m:r>
                        </m:sub>
                        <m:sup>
                          <m:r>
                            <a:rPr lang="en-US" sz="2400" b="0" i="1" smtClean="0">
                              <a:latin typeface="Cambria Math" panose="02040503050406030204" pitchFamily="18" charset="0"/>
                              <a:cs typeface="Calibri"/>
                            </a:rPr>
                            <m:t>𝑉𝐹</m:t>
                          </m:r>
                        </m:sup>
                      </m:sSubSup>
                      <m:r>
                        <a:rPr lang="en-US" sz="2400" b="0" i="1" smtClean="0">
                          <a:latin typeface="Cambria Math" panose="02040503050406030204" pitchFamily="18" charset="0"/>
                          <a:cs typeface="Calibri"/>
                        </a:rPr>
                        <m:t>=</m:t>
                      </m:r>
                      <m:sSub>
                        <m:sSubPr>
                          <m:ctrlPr>
                            <a:rPr lang="en-US" sz="2400" b="0" i="1" smtClean="0">
                              <a:latin typeface="Cambria Math" panose="02040503050406030204" pitchFamily="18" charset="0"/>
                              <a:cs typeface="Calibri"/>
                            </a:rPr>
                          </m:ctrlPr>
                        </m:sSubPr>
                        <m:e>
                          <m:r>
                            <a:rPr lang="en-US" sz="2400" b="0" i="1" smtClean="0">
                              <a:latin typeface="Cambria Math" panose="02040503050406030204" pitchFamily="18" charset="0"/>
                              <a:cs typeface="Calibri"/>
                            </a:rPr>
                            <m:t>𝑘</m:t>
                          </m:r>
                        </m:e>
                        <m:sub>
                          <m:r>
                            <a:rPr lang="en-US" sz="2400" b="0" i="1" smtClean="0">
                              <a:latin typeface="Cambria Math" panose="02040503050406030204" pitchFamily="18" charset="0"/>
                              <a:cs typeface="Calibri"/>
                            </a:rPr>
                            <m:t>𝑣𝑓</m:t>
                          </m:r>
                        </m:sub>
                      </m:sSub>
                      <m:nary>
                        <m:naryPr>
                          <m:chr m:val="∑"/>
                          <m:ctrlPr>
                            <a:rPr lang="en-US" sz="2400" b="0" i="1" smtClean="0">
                              <a:latin typeface="Cambria Math" panose="02040503050406030204" pitchFamily="18" charset="0"/>
                              <a:cs typeface="Calibri"/>
                            </a:rPr>
                          </m:ctrlPr>
                        </m:naryPr>
                        <m:sub>
                          <m:r>
                            <m:rPr>
                              <m:brk m:alnAt="23"/>
                            </m:rPr>
                            <a:rPr lang="en-US" sz="2400" b="0" i="1" smtClean="0">
                              <a:latin typeface="Cambria Math" panose="02040503050406030204" pitchFamily="18" charset="0"/>
                              <a:cs typeface="Calibri"/>
                            </a:rPr>
                            <m:t>𝑖</m:t>
                          </m:r>
                          <m:r>
                            <a:rPr lang="en-US" sz="2400" b="0" i="1" smtClean="0">
                              <a:latin typeface="Cambria Math" panose="02040503050406030204" pitchFamily="18" charset="0"/>
                              <a:cs typeface="Calibri"/>
                            </a:rPr>
                            <m:t>=0</m:t>
                          </m:r>
                        </m:sub>
                        <m:sup>
                          <m:r>
                            <a:rPr lang="en-US" sz="2400" b="0" i="1" smtClean="0">
                              <a:latin typeface="Cambria Math" panose="02040503050406030204" pitchFamily="18" charset="0"/>
                              <a:cs typeface="Calibri"/>
                            </a:rPr>
                            <m:t>𝑖</m:t>
                          </m:r>
                          <m:r>
                            <a:rPr lang="en-US" sz="2400" b="0" i="1" smtClean="0">
                              <a:latin typeface="Cambria Math" panose="02040503050406030204" pitchFamily="18" charset="0"/>
                              <a:cs typeface="Calibri"/>
                            </a:rPr>
                            <m:t>&lt;</m:t>
                          </m:r>
                          <m:r>
                            <a:rPr lang="en-US" sz="2400" b="0" i="1" smtClean="0">
                              <a:latin typeface="Cambria Math" panose="02040503050406030204" pitchFamily="18" charset="0"/>
                              <a:cs typeface="Calibri"/>
                            </a:rPr>
                            <m:t>𝑁</m:t>
                          </m:r>
                        </m:sup>
                        <m:e>
                          <m:nary>
                            <m:naryPr>
                              <m:ctrlPr>
                                <a:rPr lang="en-US" sz="2400" b="0" i="1" smtClean="0">
                                  <a:latin typeface="Cambria Math" panose="02040503050406030204" pitchFamily="18" charset="0"/>
                                  <a:cs typeface="Calibri"/>
                                </a:rPr>
                              </m:ctrlPr>
                            </m:naryPr>
                            <m:sub>
                              <m:sSubSup>
                                <m:sSubSupPr>
                                  <m:ctrlPr>
                                    <a:rPr lang="en-US" sz="2400" b="0" i="1" smtClean="0">
                                      <a:latin typeface="Cambria Math" panose="02040503050406030204" pitchFamily="18" charset="0"/>
                                      <a:cs typeface="Calibri"/>
                                    </a:rPr>
                                  </m:ctrlPr>
                                </m:sSubSupPr>
                                <m:e>
                                  <m:r>
                                    <a:rPr lang="en-US" sz="2400" b="0" i="1" smtClean="0">
                                      <a:latin typeface="Cambria Math" panose="02040503050406030204" pitchFamily="18" charset="0"/>
                                      <a:cs typeface="Calibri"/>
                                    </a:rPr>
                                    <m:t>𝑡</m:t>
                                  </m:r>
                                </m:e>
                                <m:sub>
                                  <m:r>
                                    <a:rPr lang="en-US" sz="2400" b="0" i="1" smtClean="0">
                                      <a:latin typeface="Cambria Math" panose="02040503050406030204" pitchFamily="18" charset="0"/>
                                      <a:cs typeface="Calibri"/>
                                    </a:rPr>
                                    <m:t>𝑎</m:t>
                                  </m:r>
                                </m:sub>
                                <m:sup>
                                  <m:r>
                                    <a:rPr lang="en-US" sz="2400" b="0" i="1" smtClean="0">
                                      <a:latin typeface="Cambria Math" panose="02040503050406030204" pitchFamily="18" charset="0"/>
                                      <a:cs typeface="Calibri"/>
                                    </a:rPr>
                                    <m:t>𝑖</m:t>
                                  </m:r>
                                </m:sup>
                              </m:sSubSup>
                            </m:sub>
                            <m:sup>
                              <m:sSubSup>
                                <m:sSubSupPr>
                                  <m:ctrlPr>
                                    <a:rPr lang="en-US" sz="2400" b="0" i="1" smtClean="0">
                                      <a:latin typeface="Cambria Math" panose="02040503050406030204" pitchFamily="18" charset="0"/>
                                      <a:cs typeface="Calibri"/>
                                    </a:rPr>
                                  </m:ctrlPr>
                                </m:sSubSupPr>
                                <m:e>
                                  <m:r>
                                    <a:rPr lang="en-US" sz="2400" b="0" i="1" smtClean="0">
                                      <a:latin typeface="Cambria Math" panose="02040503050406030204" pitchFamily="18" charset="0"/>
                                      <a:cs typeface="Calibri"/>
                                    </a:rPr>
                                    <m:t>𝑡</m:t>
                                  </m:r>
                                </m:e>
                                <m:sub>
                                  <m:r>
                                    <a:rPr lang="en-US" sz="2400" b="0" i="1" smtClean="0">
                                      <a:latin typeface="Cambria Math" panose="02040503050406030204" pitchFamily="18" charset="0"/>
                                      <a:cs typeface="Calibri"/>
                                    </a:rPr>
                                    <m:t>𝑏</m:t>
                                  </m:r>
                                </m:sub>
                                <m:sup>
                                  <m:r>
                                    <a:rPr lang="en-US" sz="2400" b="0" i="1" smtClean="0">
                                      <a:latin typeface="Cambria Math" panose="02040503050406030204" pitchFamily="18" charset="0"/>
                                      <a:cs typeface="Calibri"/>
                                    </a:rPr>
                                    <m:t>𝑖</m:t>
                                  </m:r>
                                </m:sup>
                              </m:sSubSup>
                            </m:sup>
                            <m:e>
                              <m:sSubSup>
                                <m:sSubSupPr>
                                  <m:ctrlPr>
                                    <a:rPr lang="en-US" sz="2400" b="0" i="1" smtClean="0">
                                      <a:latin typeface="Cambria Math" panose="02040503050406030204" pitchFamily="18" charset="0"/>
                                      <a:cs typeface="Calibri"/>
                                    </a:rPr>
                                  </m:ctrlPr>
                                </m:sSubSupPr>
                                <m:e>
                                  <m:r>
                                    <a:rPr lang="en-US" sz="2400" b="0" i="1" smtClean="0">
                                      <a:latin typeface="Cambria Math" panose="02040503050406030204" pitchFamily="18" charset="0"/>
                                      <a:cs typeface="Calibri"/>
                                    </a:rPr>
                                    <m:t>𝑛</m:t>
                                  </m:r>
                                </m:e>
                                <m:sub>
                                  <m:r>
                                    <a:rPr lang="en-US" sz="2400" b="0" i="1" smtClean="0">
                                      <a:latin typeface="Cambria Math" panose="02040503050406030204" pitchFamily="18" charset="0"/>
                                      <a:cs typeface="Calibri"/>
                                    </a:rPr>
                                    <m:t>𝑡</m:t>
                                  </m:r>
                                </m:sub>
                                <m:sup>
                                  <m:r>
                                    <a:rPr lang="en-US" sz="2400" b="0" i="1" smtClean="0">
                                      <a:latin typeface="Cambria Math" panose="02040503050406030204" pitchFamily="18" charset="0"/>
                                      <a:cs typeface="Calibri"/>
                                    </a:rPr>
                                    <m:t>𝑇</m:t>
                                  </m:r>
                                </m:sup>
                              </m:sSubSup>
                            </m:e>
                          </m:nary>
                          <m:r>
                            <a:rPr lang="en-US" sz="2400" b="0" i="1" smtClean="0">
                              <a:latin typeface="Cambria Math" panose="02040503050406030204" pitchFamily="18" charset="0"/>
                              <a:cs typeface="Calibri"/>
                            </a:rPr>
                            <m:t>(</m:t>
                          </m:r>
                          <m:sSub>
                            <m:sSubPr>
                              <m:ctrlPr>
                                <a:rPr lang="en-US" sz="2400" b="0" i="1" smtClean="0">
                                  <a:latin typeface="Cambria Math" panose="02040503050406030204" pitchFamily="18" charset="0"/>
                                  <a:cs typeface="Calibri"/>
                                </a:rPr>
                              </m:ctrlPr>
                            </m:sSubPr>
                            <m:e>
                              <m:r>
                                <a:rPr lang="en-US" sz="2400" b="0" i="1" smtClean="0">
                                  <a:latin typeface="Cambria Math" panose="02040503050406030204" pitchFamily="18" charset="0"/>
                                  <a:cs typeface="Calibri"/>
                                </a:rPr>
                                <m:t>𝑝</m:t>
                              </m:r>
                            </m:e>
                            <m:sub>
                              <m:r>
                                <a:rPr lang="en-US" sz="2400" b="0" i="1" smtClean="0">
                                  <a:latin typeface="Cambria Math" panose="02040503050406030204" pitchFamily="18" charset="0"/>
                                  <a:cs typeface="Calibri"/>
                                </a:rPr>
                                <m:t>𝑡</m:t>
                              </m:r>
                            </m:sub>
                          </m:sSub>
                          <m:r>
                            <a:rPr lang="en-US" sz="2400" b="0" i="1" smtClean="0">
                              <a:latin typeface="Cambria Math" panose="02040503050406030204" pitchFamily="18" charset="0"/>
                              <a:cs typeface="Calibri"/>
                            </a:rPr>
                            <m:t>−</m:t>
                          </m:r>
                          <m:sSub>
                            <m:sSubPr>
                              <m:ctrlPr>
                                <a:rPr lang="en-US" sz="2400" i="1">
                                  <a:latin typeface="Cambria Math" panose="02040503050406030204" pitchFamily="18" charset="0"/>
                                  <a:cs typeface="Calibri"/>
                                </a:rPr>
                              </m:ctrlPr>
                            </m:sSubPr>
                            <m:e>
                              <m:r>
                                <a:rPr lang="en-US" sz="2400" b="0" i="1" smtClean="0">
                                  <a:latin typeface="Cambria Math" panose="02040503050406030204" pitchFamily="18" charset="0"/>
                                  <a:cs typeface="Calibri"/>
                                </a:rPr>
                                <m:t>𝑞</m:t>
                              </m:r>
                            </m:e>
                            <m:sub>
                              <m:r>
                                <a:rPr lang="en-US" sz="2400" i="1">
                                  <a:latin typeface="Cambria Math" panose="02040503050406030204" pitchFamily="18" charset="0"/>
                                  <a:cs typeface="Calibri"/>
                                </a:rPr>
                                <m:t>𝑡</m:t>
                              </m:r>
                            </m:sub>
                          </m:sSub>
                          <m:r>
                            <a:rPr lang="en-US" sz="2400" b="0" i="1" smtClean="0">
                              <a:latin typeface="Cambria Math" panose="02040503050406030204" pitchFamily="18" charset="0"/>
                              <a:cs typeface="Calibri"/>
                            </a:rPr>
                            <m:t>)</m:t>
                          </m:r>
                          <m:sSub>
                            <m:sSubPr>
                              <m:ctrlPr>
                                <a:rPr lang="en-US" sz="2400" b="0" i="1" smtClean="0">
                                  <a:latin typeface="Cambria Math" panose="02040503050406030204" pitchFamily="18" charset="0"/>
                                  <a:cs typeface="Calibri"/>
                                </a:rPr>
                              </m:ctrlPr>
                            </m:sSubPr>
                            <m:e>
                              <m:r>
                                <a:rPr lang="en-US" sz="2400" b="0" i="1" smtClean="0">
                                  <a:latin typeface="Cambria Math" panose="02040503050406030204" pitchFamily="18" charset="0"/>
                                  <a:cs typeface="Calibri"/>
                                </a:rPr>
                                <m:t>𝑛</m:t>
                              </m:r>
                            </m:e>
                            <m:sub>
                              <m:r>
                                <a:rPr lang="en-US" sz="2400" b="0" i="1" smtClean="0">
                                  <a:latin typeface="Cambria Math" panose="02040503050406030204" pitchFamily="18" charset="0"/>
                                  <a:cs typeface="Calibri"/>
                                </a:rPr>
                                <m:t>𝑡</m:t>
                              </m:r>
                            </m:sub>
                          </m:sSub>
                          <m:r>
                            <a:rPr lang="en-US" sz="2400" b="0" i="1" smtClean="0">
                              <a:latin typeface="Cambria Math" panose="02040503050406030204" pitchFamily="18" charset="0"/>
                              <a:cs typeface="Calibri"/>
                            </a:rPr>
                            <m:t>𝑑𝑡</m:t>
                          </m:r>
                        </m:e>
                      </m:nary>
                    </m:oMath>
                  </m:oMathPara>
                </a14:m>
                <a:endParaRPr lang="en-GB" sz="2400" dirty="0">
                  <a:latin typeface="+mn-lt"/>
                  <a:cs typeface="Calibri"/>
                </a:endParaRPr>
              </a:p>
              <a:p>
                <a:pPr>
                  <a:buChar char="•"/>
                </a:pPr>
                <a:r>
                  <a:rPr lang="en-GB" sz="2400" dirty="0">
                    <a:latin typeface="+mn-lt"/>
                    <a:cs typeface="Calibri"/>
                  </a:rPr>
                  <a:t> Calculate Edge-Edge penalty force</a:t>
                </a:r>
              </a:p>
              <a:p>
                <a:pPr marL="0" indent="0">
                  <a:buNone/>
                </a:pPr>
                <a14:m>
                  <m:oMathPara xmlns:m="http://schemas.openxmlformats.org/officeDocument/2006/math">
                    <m:oMathParaPr>
                      <m:jc m:val="centerGroup"/>
                    </m:oMathParaPr>
                    <m:oMath xmlns:m="http://schemas.openxmlformats.org/officeDocument/2006/math">
                      <m:sSubSup>
                        <m:sSubSupPr>
                          <m:ctrlPr>
                            <a:rPr lang="en-GB" sz="2400" i="1" smtClean="0">
                              <a:latin typeface="Cambria Math" panose="02040503050406030204" pitchFamily="18" charset="0"/>
                              <a:cs typeface="Calibri"/>
                            </a:rPr>
                          </m:ctrlPr>
                        </m:sSubSupPr>
                        <m:e>
                          <m:r>
                            <a:rPr lang="en-US" sz="2400" b="0" i="1" smtClean="0">
                              <a:latin typeface="Cambria Math" panose="02040503050406030204" pitchFamily="18" charset="0"/>
                              <a:cs typeface="Calibri"/>
                            </a:rPr>
                            <m:t>𝐼</m:t>
                          </m:r>
                        </m:e>
                        <m:sub>
                          <m:r>
                            <a:rPr lang="en-US" sz="2400" b="0" i="1" smtClean="0">
                              <a:latin typeface="Cambria Math" panose="02040503050406030204" pitchFamily="18" charset="0"/>
                              <a:cs typeface="Calibri"/>
                            </a:rPr>
                            <m:t>𝑝</m:t>
                          </m:r>
                        </m:sub>
                        <m:sup>
                          <m:r>
                            <a:rPr lang="en-US" sz="2400" b="0" i="1" smtClean="0">
                              <a:latin typeface="Cambria Math" panose="02040503050406030204" pitchFamily="18" charset="0"/>
                              <a:cs typeface="Calibri"/>
                            </a:rPr>
                            <m:t>𝐸𝐸</m:t>
                          </m:r>
                        </m:sup>
                      </m:sSubSup>
                      <m:r>
                        <a:rPr lang="en-US" sz="2400" b="0" i="1" smtClean="0">
                          <a:latin typeface="Cambria Math" panose="02040503050406030204" pitchFamily="18" charset="0"/>
                          <a:cs typeface="Calibri"/>
                        </a:rPr>
                        <m:t>=</m:t>
                      </m:r>
                      <m:sSub>
                        <m:sSubPr>
                          <m:ctrlPr>
                            <a:rPr lang="en-US" sz="2400" b="0" i="1" smtClean="0">
                              <a:latin typeface="Cambria Math" panose="02040503050406030204" pitchFamily="18" charset="0"/>
                              <a:cs typeface="Calibri"/>
                            </a:rPr>
                          </m:ctrlPr>
                        </m:sSubPr>
                        <m:e>
                          <m:r>
                            <a:rPr lang="en-US" sz="2400" b="0" i="1" smtClean="0">
                              <a:latin typeface="Cambria Math" panose="02040503050406030204" pitchFamily="18" charset="0"/>
                              <a:cs typeface="Calibri"/>
                            </a:rPr>
                            <m:t>𝑘</m:t>
                          </m:r>
                        </m:e>
                        <m:sub>
                          <m:r>
                            <a:rPr lang="en-US" sz="2400" b="0" i="1" smtClean="0">
                              <a:latin typeface="Cambria Math" panose="02040503050406030204" pitchFamily="18" charset="0"/>
                              <a:cs typeface="Calibri"/>
                            </a:rPr>
                            <m:t>𝑒𝑒</m:t>
                          </m:r>
                        </m:sub>
                      </m:sSub>
                      <m:nary>
                        <m:naryPr>
                          <m:chr m:val="∑"/>
                          <m:ctrlPr>
                            <a:rPr lang="en-US" sz="2400" b="0" i="1" smtClean="0">
                              <a:latin typeface="Cambria Math" panose="02040503050406030204" pitchFamily="18" charset="0"/>
                              <a:cs typeface="Calibri"/>
                            </a:rPr>
                          </m:ctrlPr>
                        </m:naryPr>
                        <m:sub>
                          <m:r>
                            <m:rPr>
                              <m:brk m:alnAt="23"/>
                            </m:rPr>
                            <a:rPr lang="en-US" sz="2400" b="0" i="1" smtClean="0">
                              <a:latin typeface="Cambria Math" panose="02040503050406030204" pitchFamily="18" charset="0"/>
                              <a:cs typeface="Calibri"/>
                            </a:rPr>
                            <m:t>𝑖</m:t>
                          </m:r>
                          <m:r>
                            <a:rPr lang="en-US" sz="2400" b="0" i="1" smtClean="0">
                              <a:latin typeface="Cambria Math" panose="02040503050406030204" pitchFamily="18" charset="0"/>
                              <a:cs typeface="Calibri"/>
                            </a:rPr>
                            <m:t>=0</m:t>
                          </m:r>
                        </m:sub>
                        <m:sup>
                          <m:r>
                            <a:rPr lang="en-US" sz="2400" b="0" i="1" smtClean="0">
                              <a:latin typeface="Cambria Math" panose="02040503050406030204" pitchFamily="18" charset="0"/>
                              <a:cs typeface="Calibri"/>
                            </a:rPr>
                            <m:t>𝑖</m:t>
                          </m:r>
                          <m:r>
                            <a:rPr lang="en-US" sz="2400" b="0" i="1" smtClean="0">
                              <a:latin typeface="Cambria Math" panose="02040503050406030204" pitchFamily="18" charset="0"/>
                              <a:cs typeface="Calibri"/>
                            </a:rPr>
                            <m:t>&lt;</m:t>
                          </m:r>
                          <m:r>
                            <a:rPr lang="en-US" sz="2400" b="0" i="1" smtClean="0">
                              <a:latin typeface="Cambria Math" panose="02040503050406030204" pitchFamily="18" charset="0"/>
                              <a:cs typeface="Calibri"/>
                            </a:rPr>
                            <m:t>𝑁</m:t>
                          </m:r>
                        </m:sup>
                        <m:e>
                          <m:nary>
                            <m:naryPr>
                              <m:ctrlPr>
                                <a:rPr lang="en-US" sz="2400" b="0" i="1" smtClean="0">
                                  <a:latin typeface="Cambria Math" panose="02040503050406030204" pitchFamily="18" charset="0"/>
                                  <a:cs typeface="Calibri"/>
                                </a:rPr>
                              </m:ctrlPr>
                            </m:naryPr>
                            <m:sub>
                              <m:sSubSup>
                                <m:sSubSupPr>
                                  <m:ctrlPr>
                                    <a:rPr lang="en-US" sz="2400" b="0" i="1" smtClean="0">
                                      <a:latin typeface="Cambria Math" panose="02040503050406030204" pitchFamily="18" charset="0"/>
                                      <a:cs typeface="Calibri"/>
                                    </a:rPr>
                                  </m:ctrlPr>
                                </m:sSubSupPr>
                                <m:e>
                                  <m:r>
                                    <a:rPr lang="en-US" sz="2400" b="0" i="1" smtClean="0">
                                      <a:latin typeface="Cambria Math" panose="02040503050406030204" pitchFamily="18" charset="0"/>
                                      <a:cs typeface="Calibri"/>
                                    </a:rPr>
                                    <m:t>𝑡</m:t>
                                  </m:r>
                                </m:e>
                                <m:sub>
                                  <m:r>
                                    <a:rPr lang="en-US" sz="2400" b="0" i="1" smtClean="0">
                                      <a:latin typeface="Cambria Math" panose="02040503050406030204" pitchFamily="18" charset="0"/>
                                      <a:cs typeface="Calibri"/>
                                    </a:rPr>
                                    <m:t>𝑎</m:t>
                                  </m:r>
                                </m:sub>
                                <m:sup>
                                  <m:r>
                                    <a:rPr lang="en-US" sz="2400" b="0" i="1" smtClean="0">
                                      <a:latin typeface="Cambria Math" panose="02040503050406030204" pitchFamily="18" charset="0"/>
                                      <a:cs typeface="Calibri"/>
                                    </a:rPr>
                                    <m:t>𝑖</m:t>
                                  </m:r>
                                </m:sup>
                              </m:sSubSup>
                            </m:sub>
                            <m:sup>
                              <m:sSubSup>
                                <m:sSubSupPr>
                                  <m:ctrlPr>
                                    <a:rPr lang="en-US" sz="2400" b="0" i="1" smtClean="0">
                                      <a:latin typeface="Cambria Math" panose="02040503050406030204" pitchFamily="18" charset="0"/>
                                      <a:cs typeface="Calibri"/>
                                    </a:rPr>
                                  </m:ctrlPr>
                                </m:sSubSupPr>
                                <m:e>
                                  <m:r>
                                    <a:rPr lang="en-US" sz="2400" b="0" i="1" smtClean="0">
                                      <a:latin typeface="Cambria Math" panose="02040503050406030204" pitchFamily="18" charset="0"/>
                                      <a:cs typeface="Calibri"/>
                                    </a:rPr>
                                    <m:t>𝑡</m:t>
                                  </m:r>
                                </m:e>
                                <m:sub>
                                  <m:r>
                                    <a:rPr lang="en-US" sz="2400" b="0" i="1" smtClean="0">
                                      <a:latin typeface="Cambria Math" panose="02040503050406030204" pitchFamily="18" charset="0"/>
                                      <a:cs typeface="Calibri"/>
                                    </a:rPr>
                                    <m:t>𝑏</m:t>
                                  </m:r>
                                </m:sub>
                                <m:sup>
                                  <m:r>
                                    <a:rPr lang="en-US" sz="2400" b="0" i="1" smtClean="0">
                                      <a:latin typeface="Cambria Math" panose="02040503050406030204" pitchFamily="18" charset="0"/>
                                      <a:cs typeface="Calibri"/>
                                    </a:rPr>
                                    <m:t>𝑖</m:t>
                                  </m:r>
                                </m:sup>
                              </m:sSubSup>
                            </m:sup>
                            <m:e>
                              <m:sSubSup>
                                <m:sSubSupPr>
                                  <m:ctrlPr>
                                    <a:rPr lang="en-US" sz="2400" b="0" i="1" smtClean="0">
                                      <a:latin typeface="Cambria Math" panose="02040503050406030204" pitchFamily="18" charset="0"/>
                                      <a:cs typeface="Calibri"/>
                                    </a:rPr>
                                  </m:ctrlPr>
                                </m:sSubSupPr>
                                <m:e>
                                  <m:r>
                                    <a:rPr lang="en-US" sz="2400" b="0" i="1" smtClean="0">
                                      <a:latin typeface="Cambria Math" panose="02040503050406030204" pitchFamily="18" charset="0"/>
                                      <a:cs typeface="Calibri"/>
                                    </a:rPr>
                                    <m:t>𝑛</m:t>
                                  </m:r>
                                </m:e>
                                <m:sub>
                                  <m:sSub>
                                    <m:sSubPr>
                                      <m:ctrlPr>
                                        <a:rPr lang="en-US" sz="2400" b="0" i="1" smtClean="0">
                                          <a:latin typeface="Cambria Math" panose="02040503050406030204" pitchFamily="18" charset="0"/>
                                          <a:cs typeface="Calibri"/>
                                        </a:rPr>
                                      </m:ctrlPr>
                                    </m:sSubPr>
                                    <m:e>
                                      <m:r>
                                        <a:rPr lang="en-US" sz="2400" b="0" i="1" smtClean="0">
                                          <a:latin typeface="Cambria Math" panose="02040503050406030204" pitchFamily="18" charset="0"/>
                                          <a:cs typeface="Calibri"/>
                                        </a:rPr>
                                        <m:t>𝐸</m:t>
                                      </m:r>
                                    </m:e>
                                    <m:sub>
                                      <m:r>
                                        <a:rPr lang="en-US" sz="2400" b="0" i="1" smtClean="0">
                                          <a:latin typeface="Cambria Math" panose="02040503050406030204" pitchFamily="18" charset="0"/>
                                          <a:cs typeface="Calibri"/>
                                        </a:rPr>
                                        <m:t>𝑡</m:t>
                                      </m:r>
                                    </m:sub>
                                  </m:sSub>
                                </m:sub>
                                <m:sup>
                                  <m:r>
                                    <a:rPr lang="en-US" sz="2400" b="0" i="1" smtClean="0">
                                      <a:latin typeface="Cambria Math" panose="02040503050406030204" pitchFamily="18" charset="0"/>
                                      <a:cs typeface="Calibri"/>
                                    </a:rPr>
                                    <m:t>𝑇</m:t>
                                  </m:r>
                                </m:sup>
                              </m:sSubSup>
                            </m:e>
                          </m:nary>
                          <m:r>
                            <a:rPr lang="en-US" sz="2400" b="0" i="1" smtClean="0">
                              <a:latin typeface="Cambria Math" panose="02040503050406030204" pitchFamily="18" charset="0"/>
                              <a:cs typeface="Calibri"/>
                            </a:rPr>
                            <m:t>(</m:t>
                          </m:r>
                          <m:sSub>
                            <m:sSubPr>
                              <m:ctrlPr>
                                <a:rPr lang="en-US" sz="2400" b="0" i="1" smtClean="0">
                                  <a:latin typeface="Cambria Math" panose="02040503050406030204" pitchFamily="18" charset="0"/>
                                  <a:cs typeface="Calibri"/>
                                </a:rPr>
                              </m:ctrlPr>
                            </m:sSubPr>
                            <m:e>
                              <m:r>
                                <a:rPr lang="en-US" sz="2400" b="0" i="1" smtClean="0">
                                  <a:latin typeface="Cambria Math" panose="02040503050406030204" pitchFamily="18" charset="0"/>
                                  <a:cs typeface="Calibri"/>
                                </a:rPr>
                                <m:t>𝑝</m:t>
                              </m:r>
                            </m:e>
                            <m:sub>
                              <m:r>
                                <a:rPr lang="en-US" sz="2400" b="0" i="1" smtClean="0">
                                  <a:latin typeface="Cambria Math" panose="02040503050406030204" pitchFamily="18" charset="0"/>
                                  <a:cs typeface="Calibri"/>
                                </a:rPr>
                                <m:t>𝑡</m:t>
                              </m:r>
                            </m:sub>
                          </m:sSub>
                          <m:r>
                            <a:rPr lang="en-US" sz="2400" b="0" i="1" smtClean="0">
                              <a:latin typeface="Cambria Math" panose="02040503050406030204" pitchFamily="18" charset="0"/>
                              <a:cs typeface="Calibri"/>
                            </a:rPr>
                            <m:t>−</m:t>
                          </m:r>
                          <m:sSub>
                            <m:sSubPr>
                              <m:ctrlPr>
                                <a:rPr lang="en-US" sz="2400" i="1">
                                  <a:latin typeface="Cambria Math" panose="02040503050406030204" pitchFamily="18" charset="0"/>
                                  <a:cs typeface="Calibri"/>
                                </a:rPr>
                              </m:ctrlPr>
                            </m:sSubPr>
                            <m:e>
                              <m:r>
                                <a:rPr lang="en-US" sz="2400" b="0" i="1" smtClean="0">
                                  <a:latin typeface="Cambria Math" panose="02040503050406030204" pitchFamily="18" charset="0"/>
                                  <a:cs typeface="Calibri"/>
                                </a:rPr>
                                <m:t>𝑞</m:t>
                              </m:r>
                            </m:e>
                            <m:sub>
                              <m:r>
                                <a:rPr lang="en-US" sz="2400" i="1">
                                  <a:latin typeface="Cambria Math" panose="02040503050406030204" pitchFamily="18" charset="0"/>
                                  <a:cs typeface="Calibri"/>
                                </a:rPr>
                                <m:t>𝑡</m:t>
                              </m:r>
                            </m:sub>
                          </m:sSub>
                          <m:r>
                            <a:rPr lang="en-US" sz="2400" b="0" i="1" smtClean="0">
                              <a:latin typeface="Cambria Math" panose="02040503050406030204" pitchFamily="18" charset="0"/>
                              <a:cs typeface="Calibri"/>
                            </a:rPr>
                            <m:t>)</m:t>
                          </m:r>
                          <m:sSub>
                            <m:sSubPr>
                              <m:ctrlPr>
                                <a:rPr lang="en-US" sz="2400" b="0" i="1" smtClean="0">
                                  <a:latin typeface="Cambria Math" panose="02040503050406030204" pitchFamily="18" charset="0"/>
                                  <a:cs typeface="Calibri"/>
                                </a:rPr>
                              </m:ctrlPr>
                            </m:sSubPr>
                            <m:e>
                              <m:r>
                                <a:rPr lang="en-US" sz="2400" b="0" i="1" smtClean="0">
                                  <a:latin typeface="Cambria Math" panose="02040503050406030204" pitchFamily="18" charset="0"/>
                                  <a:cs typeface="Calibri"/>
                                </a:rPr>
                                <m:t>𝑛</m:t>
                              </m:r>
                            </m:e>
                            <m:sub>
                              <m:sSub>
                                <m:sSubPr>
                                  <m:ctrlPr>
                                    <a:rPr lang="en-US" sz="2400" b="0" i="1" smtClean="0">
                                      <a:latin typeface="Cambria Math" panose="02040503050406030204" pitchFamily="18" charset="0"/>
                                      <a:cs typeface="Calibri"/>
                                    </a:rPr>
                                  </m:ctrlPr>
                                </m:sSubPr>
                                <m:e>
                                  <m:r>
                                    <a:rPr lang="en-US" sz="2400" b="0" i="1" smtClean="0">
                                      <a:latin typeface="Cambria Math" panose="02040503050406030204" pitchFamily="18" charset="0"/>
                                      <a:cs typeface="Calibri"/>
                                    </a:rPr>
                                    <m:t>𝐸</m:t>
                                  </m:r>
                                </m:e>
                                <m:sub>
                                  <m:r>
                                    <a:rPr lang="en-US" sz="2400" b="0" i="1" smtClean="0">
                                      <a:latin typeface="Cambria Math" panose="02040503050406030204" pitchFamily="18" charset="0"/>
                                      <a:cs typeface="Calibri"/>
                                    </a:rPr>
                                    <m:t>𝑡</m:t>
                                  </m:r>
                                </m:sub>
                              </m:sSub>
                            </m:sub>
                          </m:sSub>
                          <m:r>
                            <a:rPr lang="en-US" sz="2400" b="0" i="1" smtClean="0">
                              <a:latin typeface="Cambria Math" panose="02040503050406030204" pitchFamily="18" charset="0"/>
                              <a:cs typeface="Calibri"/>
                            </a:rPr>
                            <m:t>𝑑𝑡</m:t>
                          </m:r>
                        </m:e>
                      </m:nary>
                    </m:oMath>
                  </m:oMathPara>
                </a14:m>
                <a:endParaRPr lang="en-GB" sz="2400" dirty="0">
                  <a:latin typeface="+mn-lt"/>
                  <a:cs typeface="Calibri"/>
                </a:endParaRPr>
              </a:p>
            </p:txBody>
          </p:sp>
        </mc:Choice>
        <mc:Fallback xmlns="">
          <p:sp>
            <p:nvSpPr>
              <p:cNvPr id="4" name="Content Placeholder 3">
                <a:extLst>
                  <a:ext uri="{FF2B5EF4-FFF2-40B4-BE49-F238E27FC236}">
                    <a16:creationId xmlns:a16="http://schemas.microsoft.com/office/drawing/2014/main" id="{9A918935-FDD6-1D4A-BEC0-E94F80A9BC95}"/>
                  </a:ext>
                </a:extLst>
              </p:cNvPr>
              <p:cNvSpPr>
                <a:spLocks noGrp="1" noRot="1" noChangeAspect="1" noMove="1" noResize="1" noEditPoints="1" noAdjustHandles="1" noChangeArrowheads="1" noChangeShapeType="1" noTextEdit="1"/>
              </p:cNvSpPr>
              <p:nvPr>
                <p:ph idx="1"/>
              </p:nvPr>
            </p:nvSpPr>
            <p:spPr>
              <a:xfrm>
                <a:off x="283544" y="1593273"/>
                <a:ext cx="5816011" cy="4959927"/>
              </a:xfrm>
              <a:blipFill>
                <a:blip r:embed="rId2"/>
                <a:stretch>
                  <a:fillRect l="-1468" r="-210"/>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9EE55361-42D6-4309-8815-03266DC89B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8396" y="982914"/>
            <a:ext cx="3091817" cy="3228220"/>
          </a:xfrm>
          <a:prstGeom prst="rect">
            <a:avLst/>
          </a:prstGeom>
        </p:spPr>
      </p:pic>
      <p:pic>
        <p:nvPicPr>
          <p:cNvPr id="9" name="Picture 8">
            <a:extLst>
              <a:ext uri="{FF2B5EF4-FFF2-40B4-BE49-F238E27FC236}">
                <a16:creationId xmlns:a16="http://schemas.microsoft.com/office/drawing/2014/main" id="{0EA9C3A5-A6E3-4753-9C25-C6C4835C36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8332" y="3789218"/>
            <a:ext cx="2841881" cy="3256162"/>
          </a:xfrm>
          <a:prstGeom prst="rect">
            <a:avLst/>
          </a:prstGeom>
        </p:spPr>
      </p:pic>
      <p:sp>
        <p:nvSpPr>
          <p:cNvPr id="2" name="Slide Number Placeholder 10">
            <a:extLst>
              <a:ext uri="{FF2B5EF4-FFF2-40B4-BE49-F238E27FC236}">
                <a16:creationId xmlns:a16="http://schemas.microsoft.com/office/drawing/2014/main" id="{2053C7EF-97E1-9FD2-FE26-323059246DF3}"/>
              </a:ext>
            </a:extLst>
          </p:cNvPr>
          <p:cNvSpPr txBox="1">
            <a:spLocks/>
          </p:cNvSpPr>
          <p:nvPr/>
        </p:nvSpPr>
        <p:spPr>
          <a:xfrm>
            <a:off x="11098763" y="6556248"/>
            <a:ext cx="673360" cy="3017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7AE9FA-3F8D-0D45-ABEA-B1C7A7244A19}" type="slidenum">
              <a:rPr lang="en-US" smtClean="0"/>
              <a:pPr/>
              <a:t>12</a:t>
            </a:fld>
            <a:endParaRPr lang="en-US" dirty="0"/>
          </a:p>
        </p:txBody>
      </p:sp>
    </p:spTree>
    <p:extLst>
      <p:ext uri="{BB962C8B-B14F-4D97-AF65-F5344CB8AC3E}">
        <p14:creationId xmlns:p14="http://schemas.microsoft.com/office/powerpoint/2010/main" val="399658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59160" y="431981"/>
            <a:ext cx="11432977" cy="623248"/>
          </a:xfrm>
        </p:spPr>
        <p:txBody>
          <a:bodyPr/>
          <a:lstStyle/>
          <a:p>
            <a:r>
              <a:rPr lang="en-US" dirty="0">
                <a:latin typeface="+mn-lt"/>
              </a:rPr>
              <a:t>Results: Push &amp; pull deform </a:t>
            </a:r>
          </a:p>
        </p:txBody>
      </p:sp>
      <p:sp>
        <p:nvSpPr>
          <p:cNvPr id="2" name="Slide Number Placeholder 10">
            <a:extLst>
              <a:ext uri="{FF2B5EF4-FFF2-40B4-BE49-F238E27FC236}">
                <a16:creationId xmlns:a16="http://schemas.microsoft.com/office/drawing/2014/main" id="{E9591E8E-A2ED-A6F9-D692-A9048BBFE6EE}"/>
              </a:ext>
            </a:extLst>
          </p:cNvPr>
          <p:cNvSpPr txBox="1">
            <a:spLocks/>
          </p:cNvSpPr>
          <p:nvPr/>
        </p:nvSpPr>
        <p:spPr>
          <a:xfrm>
            <a:off x="11098763" y="6556248"/>
            <a:ext cx="673360" cy="3017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7AE9FA-3F8D-0D45-ABEA-B1C7A7244A19}" type="slidenum">
              <a:rPr lang="en-US" smtClean="0"/>
              <a:pPr/>
              <a:t>13</a:t>
            </a:fld>
            <a:endParaRPr lang="en-US" dirty="0"/>
          </a:p>
        </p:txBody>
      </p:sp>
      <p:pic>
        <p:nvPicPr>
          <p:cNvPr id="4" name="pull_push_deform">
            <a:hlinkClick r:id="" action="ppaction://media"/>
            <a:extLst>
              <a:ext uri="{FF2B5EF4-FFF2-40B4-BE49-F238E27FC236}">
                <a16:creationId xmlns:a16="http://schemas.microsoft.com/office/drawing/2014/main" id="{2D5BDED5-1378-B8A4-F451-10A78A79965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41974" y="1055229"/>
            <a:ext cx="10108051" cy="5685779"/>
          </a:xfrm>
          <a:prstGeom prst="rect">
            <a:avLst/>
          </a:prstGeom>
        </p:spPr>
      </p:pic>
    </p:spTree>
    <p:extLst>
      <p:ext uri="{BB962C8B-B14F-4D97-AF65-F5344CB8AC3E}">
        <p14:creationId xmlns:p14="http://schemas.microsoft.com/office/powerpoint/2010/main" val="357181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59160" y="431981"/>
            <a:ext cx="11432977" cy="623248"/>
          </a:xfrm>
        </p:spPr>
        <p:txBody>
          <a:bodyPr/>
          <a:lstStyle/>
          <a:p>
            <a:r>
              <a:rPr lang="en-US" dirty="0">
                <a:latin typeface="+mn-lt"/>
              </a:rPr>
              <a:t>Results: Wet </a:t>
            </a:r>
          </a:p>
        </p:txBody>
      </p:sp>
      <p:sp>
        <p:nvSpPr>
          <p:cNvPr id="2" name="Slide Number Placeholder 10">
            <a:extLst>
              <a:ext uri="{FF2B5EF4-FFF2-40B4-BE49-F238E27FC236}">
                <a16:creationId xmlns:a16="http://schemas.microsoft.com/office/drawing/2014/main" id="{E9591E8E-A2ED-A6F9-D692-A9048BBFE6EE}"/>
              </a:ext>
            </a:extLst>
          </p:cNvPr>
          <p:cNvSpPr txBox="1">
            <a:spLocks/>
          </p:cNvSpPr>
          <p:nvPr/>
        </p:nvSpPr>
        <p:spPr>
          <a:xfrm>
            <a:off x="11098763" y="6556248"/>
            <a:ext cx="673360" cy="3017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7AE9FA-3F8D-0D45-ABEA-B1C7A7244A19}" type="slidenum">
              <a:rPr lang="en-US" smtClean="0"/>
              <a:pPr/>
              <a:t>14</a:t>
            </a:fld>
            <a:endParaRPr lang="en-US" dirty="0"/>
          </a:p>
        </p:txBody>
      </p:sp>
      <p:pic>
        <p:nvPicPr>
          <p:cNvPr id="4" name="deform_wetting">
            <a:hlinkClick r:id="" action="ppaction://media"/>
            <a:extLst>
              <a:ext uri="{FF2B5EF4-FFF2-40B4-BE49-F238E27FC236}">
                <a16:creationId xmlns:a16="http://schemas.microsoft.com/office/drawing/2014/main" id="{CEB8EEE2-F45A-F381-3C32-162F81517E5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86400" y="1206722"/>
            <a:ext cx="9778495" cy="5500402"/>
          </a:xfrm>
          <a:prstGeom prst="rect">
            <a:avLst/>
          </a:prstGeom>
        </p:spPr>
      </p:pic>
    </p:spTree>
    <p:extLst>
      <p:ext uri="{BB962C8B-B14F-4D97-AF65-F5344CB8AC3E}">
        <p14:creationId xmlns:p14="http://schemas.microsoft.com/office/powerpoint/2010/main" val="139317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61846" y="335495"/>
            <a:ext cx="11432977" cy="623248"/>
          </a:xfrm>
        </p:spPr>
        <p:txBody>
          <a:bodyPr/>
          <a:lstStyle/>
          <a:p>
            <a:r>
              <a:rPr lang="en-US" dirty="0">
                <a:latin typeface="+mn-lt"/>
                <a:cs typeface="Calibri"/>
              </a:rPr>
              <a:t>User Study</a:t>
            </a:r>
            <a:endParaRPr lang="en-US" dirty="0">
              <a:latin typeface="+mn-lt"/>
            </a:endParaRPr>
          </a:p>
        </p:txBody>
      </p:sp>
      <p:sp>
        <p:nvSpPr>
          <p:cNvPr id="5" name="Content Placeholder 3">
            <a:extLst>
              <a:ext uri="{FF2B5EF4-FFF2-40B4-BE49-F238E27FC236}">
                <a16:creationId xmlns:a16="http://schemas.microsoft.com/office/drawing/2014/main" id="{EEFBA84F-E6E3-3092-3DD0-818AD86C507B}"/>
              </a:ext>
            </a:extLst>
          </p:cNvPr>
          <p:cNvSpPr>
            <a:spLocks noGrp="1"/>
          </p:cNvSpPr>
          <p:nvPr>
            <p:ph idx="1"/>
          </p:nvPr>
        </p:nvSpPr>
        <p:spPr>
          <a:xfrm>
            <a:off x="261846" y="1441928"/>
            <a:ext cx="5834154" cy="4913614"/>
          </a:xfrm>
        </p:spPr>
        <p:txBody>
          <a:bodyPr vert="horz" lIns="91440" tIns="45720" rIns="91440" bIns="45720" rtlCol="0" anchor="t">
            <a:normAutofit/>
          </a:bodyPr>
          <a:lstStyle/>
          <a:p>
            <a:pPr marL="0" indent="0">
              <a:buNone/>
            </a:pPr>
            <a:r>
              <a:rPr lang="en-GB" sz="1800" dirty="0">
                <a:solidFill>
                  <a:srgbClr val="0070C0"/>
                </a:solidFill>
                <a:latin typeface="+mn-lt"/>
                <a:ea typeface="Calibri"/>
                <a:cs typeface="Calibri"/>
              </a:rPr>
              <a:t>ANOVA Study </a:t>
            </a:r>
            <a:endParaRPr lang="en-US" sz="1800" i="1" dirty="0">
              <a:solidFill>
                <a:schemeClr val="tx1"/>
              </a:solidFill>
              <a:latin typeface="+mn-lt"/>
              <a:ea typeface="Calibri"/>
              <a:cs typeface="Calibri" panose="020F0502020204030204" pitchFamily="34" charset="0"/>
            </a:endParaRPr>
          </a:p>
          <a:p>
            <a:pPr>
              <a:buChar char="•"/>
            </a:pPr>
            <a:r>
              <a:rPr lang="en-GB" sz="1800" i="1" dirty="0">
                <a:solidFill>
                  <a:schemeClr val="tx1"/>
                </a:solidFill>
                <a:latin typeface="+mn-lt"/>
                <a:ea typeface="Calibri"/>
                <a:cs typeface="Calibri"/>
              </a:rPr>
              <a:t> Visual On &amp; Haptics On (Strategy 1)</a:t>
            </a:r>
            <a:endParaRPr lang="en-US" sz="1800" i="1" dirty="0">
              <a:solidFill>
                <a:schemeClr val="tx1"/>
              </a:solidFill>
              <a:latin typeface="+mn-lt"/>
              <a:ea typeface="Calibri"/>
              <a:cs typeface="Calibri" panose="020F0502020204030204" pitchFamily="34" charset="0"/>
            </a:endParaRPr>
          </a:p>
          <a:p>
            <a:pPr>
              <a:buChar char="•"/>
            </a:pPr>
            <a:r>
              <a:rPr lang="en-GB" sz="1800" i="1" dirty="0">
                <a:solidFill>
                  <a:schemeClr val="tx1"/>
                </a:solidFill>
                <a:latin typeface="+mn-lt"/>
                <a:ea typeface="Calibri"/>
                <a:cs typeface="Calibri"/>
              </a:rPr>
              <a:t> Visual On &amp; Haptics Off (Strategy 2)</a:t>
            </a:r>
            <a:endParaRPr lang="en-US" sz="1800" i="1" dirty="0">
              <a:solidFill>
                <a:schemeClr val="tx1"/>
              </a:solidFill>
              <a:latin typeface="+mn-lt"/>
              <a:ea typeface="Calibri"/>
              <a:cs typeface="Calibri" panose="020F0502020204030204" pitchFamily="34" charset="0"/>
            </a:endParaRPr>
          </a:p>
          <a:p>
            <a:pPr>
              <a:buChar char="•"/>
            </a:pPr>
            <a:r>
              <a:rPr lang="en-GB" sz="1800" i="1" dirty="0">
                <a:solidFill>
                  <a:schemeClr val="tx1"/>
                </a:solidFill>
                <a:latin typeface="+mn-lt"/>
                <a:ea typeface="Calibri"/>
                <a:cs typeface="Calibri"/>
              </a:rPr>
              <a:t> Visual Off &amp; Haptics On (Strategy 3)</a:t>
            </a:r>
            <a:endParaRPr lang="en-US" sz="1800" i="1" dirty="0">
              <a:solidFill>
                <a:schemeClr val="tx1"/>
              </a:solidFill>
              <a:latin typeface="+mn-lt"/>
              <a:ea typeface="Calibri"/>
              <a:cs typeface="Calibri" panose="020F0502020204030204" pitchFamily="34" charset="0"/>
            </a:endParaRPr>
          </a:p>
          <a:p>
            <a:pPr>
              <a:buChar char="•"/>
            </a:pPr>
            <a:endParaRPr lang="en-GB" sz="1800" i="1" dirty="0">
              <a:solidFill>
                <a:srgbClr val="000000"/>
              </a:solidFill>
              <a:latin typeface="+mn-lt"/>
              <a:ea typeface="Calibri"/>
              <a:cs typeface="Calibri"/>
            </a:endParaRPr>
          </a:p>
        </p:txBody>
      </p:sp>
      <p:graphicFrame>
        <p:nvGraphicFramePr>
          <p:cNvPr id="2" name="Table 5">
            <a:extLst>
              <a:ext uri="{FF2B5EF4-FFF2-40B4-BE49-F238E27FC236}">
                <a16:creationId xmlns:a16="http://schemas.microsoft.com/office/drawing/2014/main" id="{9BCDF65D-DBE5-4B98-9859-4CD9699E8478}"/>
              </a:ext>
            </a:extLst>
          </p:cNvPr>
          <p:cNvGraphicFramePr>
            <a:graphicFrameLocks noGrp="1"/>
          </p:cNvGraphicFramePr>
          <p:nvPr>
            <p:extLst>
              <p:ext uri="{D42A27DB-BD31-4B8C-83A1-F6EECF244321}">
                <p14:modId xmlns:p14="http://schemas.microsoft.com/office/powerpoint/2010/main" val="2219528104"/>
              </p:ext>
            </p:extLst>
          </p:nvPr>
        </p:nvGraphicFramePr>
        <p:xfrm>
          <a:off x="259158" y="3590723"/>
          <a:ext cx="4865290" cy="1371600"/>
        </p:xfrm>
        <a:graphic>
          <a:graphicData uri="http://schemas.openxmlformats.org/drawingml/2006/table">
            <a:tbl>
              <a:tblPr firstRow="1" bandRow="1">
                <a:tableStyleId>{5C22544A-7EE6-4342-B048-85BDC9FD1C3A}</a:tableStyleId>
              </a:tblPr>
              <a:tblGrid>
                <a:gridCol w="2432645">
                  <a:extLst>
                    <a:ext uri="{9D8B030D-6E8A-4147-A177-3AD203B41FA5}">
                      <a16:colId xmlns:a16="http://schemas.microsoft.com/office/drawing/2014/main" val="3145846715"/>
                    </a:ext>
                  </a:extLst>
                </a:gridCol>
                <a:gridCol w="2432645">
                  <a:extLst>
                    <a:ext uri="{9D8B030D-6E8A-4147-A177-3AD203B41FA5}">
                      <a16:colId xmlns:a16="http://schemas.microsoft.com/office/drawing/2014/main" val="810573227"/>
                    </a:ext>
                  </a:extLst>
                </a:gridCol>
              </a:tblGrid>
              <a:tr h="285360">
                <a:tc>
                  <a:txBody>
                    <a:bodyPr/>
                    <a:lstStyle/>
                    <a:p>
                      <a:pPr algn="ctr"/>
                      <a:r>
                        <a:rPr lang="en-US" dirty="0"/>
                        <a:t>Compared Strategies</a:t>
                      </a:r>
                      <a:endParaRPr lang="en-IN" dirty="0"/>
                    </a:p>
                  </a:txBody>
                  <a:tcPr/>
                </a:tc>
                <a:tc>
                  <a:txBody>
                    <a:bodyPr/>
                    <a:lstStyle/>
                    <a:p>
                      <a:pPr algn="ctr"/>
                      <a:r>
                        <a:rPr lang="en-US" dirty="0"/>
                        <a:t>p-values</a:t>
                      </a:r>
                      <a:endParaRPr lang="en-IN" dirty="0"/>
                    </a:p>
                  </a:txBody>
                  <a:tcPr/>
                </a:tc>
                <a:extLst>
                  <a:ext uri="{0D108BD9-81ED-4DB2-BD59-A6C34878D82A}">
                    <a16:rowId xmlns:a16="http://schemas.microsoft.com/office/drawing/2014/main" val="4198864554"/>
                  </a:ext>
                </a:extLst>
              </a:tr>
              <a:tr h="285360">
                <a:tc>
                  <a:txBody>
                    <a:bodyPr/>
                    <a:lstStyle/>
                    <a:p>
                      <a:pPr algn="ctr"/>
                      <a:r>
                        <a:rPr lang="en-US" dirty="0"/>
                        <a:t>1 vs 2</a:t>
                      </a:r>
                      <a:endParaRPr lang="en-IN" dirty="0"/>
                    </a:p>
                  </a:txBody>
                  <a:tcPr/>
                </a:tc>
                <a:tc>
                  <a:txBody>
                    <a:bodyPr/>
                    <a:lstStyle/>
                    <a:p>
                      <a:pPr algn="ctr"/>
                      <a:r>
                        <a:rPr lang="en-US" dirty="0"/>
                        <a:t>0.00070</a:t>
                      </a:r>
                      <a:endParaRPr lang="en-IN" dirty="0"/>
                    </a:p>
                  </a:txBody>
                  <a:tcPr/>
                </a:tc>
                <a:extLst>
                  <a:ext uri="{0D108BD9-81ED-4DB2-BD59-A6C34878D82A}">
                    <a16:rowId xmlns:a16="http://schemas.microsoft.com/office/drawing/2014/main" val="2075243427"/>
                  </a:ext>
                </a:extLst>
              </a:tr>
              <a:tr h="285360">
                <a:tc>
                  <a:txBody>
                    <a:bodyPr/>
                    <a:lstStyle/>
                    <a:p>
                      <a:pPr algn="ctr"/>
                      <a:r>
                        <a:rPr lang="en-US" dirty="0"/>
                        <a:t>1 vs 3</a:t>
                      </a:r>
                      <a:endParaRPr lang="en-IN" dirty="0"/>
                    </a:p>
                  </a:txBody>
                  <a:tcPr/>
                </a:tc>
                <a:tc>
                  <a:txBody>
                    <a:bodyPr/>
                    <a:lstStyle/>
                    <a:p>
                      <a:pPr algn="ctr"/>
                      <a:r>
                        <a:rPr lang="en-US" dirty="0"/>
                        <a:t>0.00001</a:t>
                      </a:r>
                      <a:endParaRPr lang="en-IN" dirty="0"/>
                    </a:p>
                  </a:txBody>
                  <a:tcPr/>
                </a:tc>
                <a:extLst>
                  <a:ext uri="{0D108BD9-81ED-4DB2-BD59-A6C34878D82A}">
                    <a16:rowId xmlns:a16="http://schemas.microsoft.com/office/drawing/2014/main" val="3818820721"/>
                  </a:ext>
                </a:extLst>
              </a:tr>
            </a:tbl>
          </a:graphicData>
        </a:graphic>
      </p:graphicFrame>
      <p:graphicFrame>
        <p:nvGraphicFramePr>
          <p:cNvPr id="6" name="Table 8">
            <a:extLst>
              <a:ext uri="{FF2B5EF4-FFF2-40B4-BE49-F238E27FC236}">
                <a16:creationId xmlns:a16="http://schemas.microsoft.com/office/drawing/2014/main" id="{23C9737F-94AB-42BF-B7E2-522BFE3B775C}"/>
              </a:ext>
            </a:extLst>
          </p:cNvPr>
          <p:cNvGraphicFramePr>
            <a:graphicFrameLocks noGrp="1"/>
          </p:cNvGraphicFramePr>
          <p:nvPr>
            <p:extLst>
              <p:ext uri="{D42A27DB-BD31-4B8C-83A1-F6EECF244321}">
                <p14:modId xmlns:p14="http://schemas.microsoft.com/office/powerpoint/2010/main" val="4264641316"/>
              </p:ext>
            </p:extLst>
          </p:nvPr>
        </p:nvGraphicFramePr>
        <p:xfrm>
          <a:off x="259158" y="5059465"/>
          <a:ext cx="4865292" cy="1463040"/>
        </p:xfrm>
        <a:graphic>
          <a:graphicData uri="http://schemas.openxmlformats.org/drawingml/2006/table">
            <a:tbl>
              <a:tblPr firstRow="1" bandRow="1">
                <a:tableStyleId>{5C22544A-7EE6-4342-B048-85BDC9FD1C3A}</a:tableStyleId>
              </a:tblPr>
              <a:tblGrid>
                <a:gridCol w="2150665">
                  <a:extLst>
                    <a:ext uri="{9D8B030D-6E8A-4147-A177-3AD203B41FA5}">
                      <a16:colId xmlns:a16="http://schemas.microsoft.com/office/drawing/2014/main" val="1736080377"/>
                    </a:ext>
                  </a:extLst>
                </a:gridCol>
                <a:gridCol w="847725">
                  <a:extLst>
                    <a:ext uri="{9D8B030D-6E8A-4147-A177-3AD203B41FA5}">
                      <a16:colId xmlns:a16="http://schemas.microsoft.com/office/drawing/2014/main" val="2691768802"/>
                    </a:ext>
                  </a:extLst>
                </a:gridCol>
                <a:gridCol w="1095375">
                  <a:extLst>
                    <a:ext uri="{9D8B030D-6E8A-4147-A177-3AD203B41FA5}">
                      <a16:colId xmlns:a16="http://schemas.microsoft.com/office/drawing/2014/main" val="2756077694"/>
                    </a:ext>
                  </a:extLst>
                </a:gridCol>
                <a:gridCol w="771527">
                  <a:extLst>
                    <a:ext uri="{9D8B030D-6E8A-4147-A177-3AD203B41FA5}">
                      <a16:colId xmlns:a16="http://schemas.microsoft.com/office/drawing/2014/main" val="2212143665"/>
                    </a:ext>
                  </a:extLst>
                </a:gridCol>
              </a:tblGrid>
              <a:tr h="272874">
                <a:tc>
                  <a:txBody>
                    <a:bodyPr/>
                    <a:lstStyle/>
                    <a:p>
                      <a:r>
                        <a:rPr lang="en-US" dirty="0"/>
                        <a:t>Parameters</a:t>
                      </a:r>
                      <a:endParaRPr lang="en-IN" dirty="0"/>
                    </a:p>
                  </a:txBody>
                  <a:tcPr/>
                </a:tc>
                <a:tc>
                  <a:txBody>
                    <a:bodyPr/>
                    <a:lstStyle/>
                    <a:p>
                      <a:pPr algn="ctr"/>
                      <a:r>
                        <a:rPr lang="en-US" dirty="0"/>
                        <a:t>Mean</a:t>
                      </a:r>
                      <a:endParaRPr lang="en-IN" dirty="0"/>
                    </a:p>
                  </a:txBody>
                  <a:tcPr/>
                </a:tc>
                <a:tc>
                  <a:txBody>
                    <a:bodyPr/>
                    <a:lstStyle/>
                    <a:p>
                      <a:pPr algn="ctr"/>
                      <a:r>
                        <a:rPr lang="en-US" dirty="0"/>
                        <a:t>Median</a:t>
                      </a:r>
                      <a:endParaRPr lang="en-IN" dirty="0"/>
                    </a:p>
                  </a:txBody>
                  <a:tcPr/>
                </a:tc>
                <a:tc>
                  <a:txBody>
                    <a:bodyPr/>
                    <a:lstStyle/>
                    <a:p>
                      <a:pPr algn="ctr"/>
                      <a:r>
                        <a:rPr lang="en-US" dirty="0"/>
                        <a:t>Std</a:t>
                      </a:r>
                      <a:endParaRPr lang="en-IN" dirty="0"/>
                    </a:p>
                  </a:txBody>
                  <a:tcPr/>
                </a:tc>
                <a:extLst>
                  <a:ext uri="{0D108BD9-81ED-4DB2-BD59-A6C34878D82A}">
                    <a16:rowId xmlns:a16="http://schemas.microsoft.com/office/drawing/2014/main" val="3920893976"/>
                  </a:ext>
                </a:extLst>
              </a:tr>
              <a:tr h="272874">
                <a:tc>
                  <a:txBody>
                    <a:bodyPr/>
                    <a:lstStyle/>
                    <a:p>
                      <a:r>
                        <a:rPr lang="en-US" dirty="0"/>
                        <a:t>Vis on, Hap on</a:t>
                      </a:r>
                      <a:endParaRPr lang="en-IN" dirty="0"/>
                    </a:p>
                  </a:txBody>
                  <a:tcPr/>
                </a:tc>
                <a:tc>
                  <a:txBody>
                    <a:bodyPr/>
                    <a:lstStyle/>
                    <a:p>
                      <a:pPr algn="ctr"/>
                      <a:r>
                        <a:rPr lang="en-US" dirty="0"/>
                        <a:t>4.63</a:t>
                      </a:r>
                      <a:endParaRPr lang="en-IN" dirty="0"/>
                    </a:p>
                  </a:txBody>
                  <a:tcPr/>
                </a:tc>
                <a:tc>
                  <a:txBody>
                    <a:bodyPr/>
                    <a:lstStyle/>
                    <a:p>
                      <a:pPr algn="ctr"/>
                      <a:r>
                        <a:rPr lang="en-US" dirty="0"/>
                        <a:t>4.71</a:t>
                      </a:r>
                      <a:endParaRPr lang="en-IN" dirty="0"/>
                    </a:p>
                  </a:txBody>
                  <a:tcPr/>
                </a:tc>
                <a:tc>
                  <a:txBody>
                    <a:bodyPr/>
                    <a:lstStyle/>
                    <a:p>
                      <a:pPr algn="ctr"/>
                      <a:r>
                        <a:rPr lang="en-US" dirty="0"/>
                        <a:t>0.26</a:t>
                      </a:r>
                      <a:endParaRPr lang="en-IN" dirty="0"/>
                    </a:p>
                  </a:txBody>
                  <a:tcPr/>
                </a:tc>
                <a:extLst>
                  <a:ext uri="{0D108BD9-81ED-4DB2-BD59-A6C34878D82A}">
                    <a16:rowId xmlns:a16="http://schemas.microsoft.com/office/drawing/2014/main" val="3372328605"/>
                  </a:ext>
                </a:extLst>
              </a:tr>
              <a:tr h="272874">
                <a:tc>
                  <a:txBody>
                    <a:bodyPr/>
                    <a:lstStyle/>
                    <a:p>
                      <a:r>
                        <a:rPr lang="en-US" dirty="0"/>
                        <a:t>Vis on, Hap off</a:t>
                      </a:r>
                      <a:endParaRPr lang="en-IN" dirty="0"/>
                    </a:p>
                  </a:txBody>
                  <a:tcPr/>
                </a:tc>
                <a:tc>
                  <a:txBody>
                    <a:bodyPr/>
                    <a:lstStyle/>
                    <a:p>
                      <a:pPr algn="ctr"/>
                      <a:r>
                        <a:rPr lang="en-US" dirty="0"/>
                        <a:t>4.12</a:t>
                      </a:r>
                      <a:endParaRPr lang="en-IN" dirty="0"/>
                    </a:p>
                  </a:txBody>
                  <a:tcPr/>
                </a:tc>
                <a:tc>
                  <a:txBody>
                    <a:bodyPr/>
                    <a:lstStyle/>
                    <a:p>
                      <a:pPr algn="ctr"/>
                      <a:r>
                        <a:rPr lang="en-US" dirty="0"/>
                        <a:t>4.27</a:t>
                      </a:r>
                      <a:endParaRPr lang="en-IN" dirty="0"/>
                    </a:p>
                  </a:txBody>
                  <a:tcPr/>
                </a:tc>
                <a:tc>
                  <a:txBody>
                    <a:bodyPr/>
                    <a:lstStyle/>
                    <a:p>
                      <a:pPr algn="ctr"/>
                      <a:r>
                        <a:rPr lang="en-US" dirty="0"/>
                        <a:t>0.28</a:t>
                      </a:r>
                      <a:endParaRPr lang="en-IN" dirty="0"/>
                    </a:p>
                  </a:txBody>
                  <a:tcPr/>
                </a:tc>
                <a:extLst>
                  <a:ext uri="{0D108BD9-81ED-4DB2-BD59-A6C34878D82A}">
                    <a16:rowId xmlns:a16="http://schemas.microsoft.com/office/drawing/2014/main" val="661018367"/>
                  </a:ext>
                </a:extLst>
              </a:tr>
              <a:tr h="272874">
                <a:tc>
                  <a:txBody>
                    <a:bodyPr/>
                    <a:lstStyle/>
                    <a:p>
                      <a:r>
                        <a:rPr lang="en-US" dirty="0"/>
                        <a:t>Vis off, Hap on</a:t>
                      </a:r>
                      <a:endParaRPr lang="en-IN" dirty="0"/>
                    </a:p>
                  </a:txBody>
                  <a:tcPr/>
                </a:tc>
                <a:tc>
                  <a:txBody>
                    <a:bodyPr/>
                    <a:lstStyle/>
                    <a:p>
                      <a:pPr algn="ctr"/>
                      <a:r>
                        <a:rPr lang="en-US" dirty="0"/>
                        <a:t>2.62</a:t>
                      </a:r>
                      <a:endParaRPr lang="en-IN" dirty="0"/>
                    </a:p>
                  </a:txBody>
                  <a:tcPr/>
                </a:tc>
                <a:tc>
                  <a:txBody>
                    <a:bodyPr/>
                    <a:lstStyle/>
                    <a:p>
                      <a:pPr algn="ctr"/>
                      <a:r>
                        <a:rPr lang="en-US" dirty="0"/>
                        <a:t>2.75</a:t>
                      </a:r>
                      <a:endParaRPr lang="en-IN" dirty="0"/>
                    </a:p>
                  </a:txBody>
                  <a:tcPr/>
                </a:tc>
                <a:tc>
                  <a:txBody>
                    <a:bodyPr/>
                    <a:lstStyle/>
                    <a:p>
                      <a:pPr algn="ctr"/>
                      <a:r>
                        <a:rPr lang="en-US" dirty="0"/>
                        <a:t>0.51</a:t>
                      </a:r>
                      <a:endParaRPr lang="en-IN" dirty="0"/>
                    </a:p>
                  </a:txBody>
                  <a:tcPr/>
                </a:tc>
                <a:extLst>
                  <a:ext uri="{0D108BD9-81ED-4DB2-BD59-A6C34878D82A}">
                    <a16:rowId xmlns:a16="http://schemas.microsoft.com/office/drawing/2014/main" val="1856977315"/>
                  </a:ext>
                </a:extLst>
              </a:tr>
            </a:tbl>
          </a:graphicData>
        </a:graphic>
      </p:graphicFrame>
      <p:sp>
        <p:nvSpPr>
          <p:cNvPr id="7" name="Slide Number Placeholder 10">
            <a:extLst>
              <a:ext uri="{FF2B5EF4-FFF2-40B4-BE49-F238E27FC236}">
                <a16:creationId xmlns:a16="http://schemas.microsoft.com/office/drawing/2014/main" id="{7F6BACD8-9EF6-E1CF-5FF1-C18E1B8D8A96}"/>
              </a:ext>
            </a:extLst>
          </p:cNvPr>
          <p:cNvSpPr txBox="1">
            <a:spLocks/>
          </p:cNvSpPr>
          <p:nvPr/>
        </p:nvSpPr>
        <p:spPr>
          <a:xfrm>
            <a:off x="11098763" y="6556248"/>
            <a:ext cx="673360" cy="3017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7AE9FA-3F8D-0D45-ABEA-B1C7A7244A19}" type="slidenum">
              <a:rPr lang="en-US" smtClean="0"/>
              <a:pPr/>
              <a:t>15</a:t>
            </a:fld>
            <a:endParaRPr lang="en-US" dirty="0"/>
          </a:p>
        </p:txBody>
      </p:sp>
      <p:pic>
        <p:nvPicPr>
          <p:cNvPr id="11" name="Picture 10">
            <a:extLst>
              <a:ext uri="{FF2B5EF4-FFF2-40B4-BE49-F238E27FC236}">
                <a16:creationId xmlns:a16="http://schemas.microsoft.com/office/drawing/2014/main" id="{7CAA75A6-8AEB-10E5-6A0F-2C45D2EF2D4E}"/>
              </a:ext>
            </a:extLst>
          </p:cNvPr>
          <p:cNvPicPr>
            <a:picLocks noChangeAspect="1"/>
          </p:cNvPicPr>
          <p:nvPr/>
        </p:nvPicPr>
        <p:blipFill>
          <a:blip r:embed="rId2"/>
          <a:stretch>
            <a:fillRect/>
          </a:stretch>
        </p:blipFill>
        <p:spPr>
          <a:xfrm>
            <a:off x="5507966" y="1072218"/>
            <a:ext cx="6422188" cy="5037009"/>
          </a:xfrm>
          <a:prstGeom prst="rect">
            <a:avLst/>
          </a:prstGeom>
        </p:spPr>
      </p:pic>
    </p:spTree>
    <p:extLst>
      <p:ext uri="{BB962C8B-B14F-4D97-AF65-F5344CB8AC3E}">
        <p14:creationId xmlns:p14="http://schemas.microsoft.com/office/powerpoint/2010/main" val="199993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60358" y="332273"/>
            <a:ext cx="11432977" cy="623248"/>
          </a:xfrm>
        </p:spPr>
        <p:txBody>
          <a:bodyPr/>
          <a:lstStyle/>
          <a:p>
            <a:r>
              <a:rPr lang="en-US" dirty="0">
                <a:latin typeface="+mn-lt"/>
                <a:cs typeface="Calibri"/>
              </a:rPr>
              <a:t>User Study</a:t>
            </a:r>
            <a:endParaRPr lang="en-US" dirty="0">
              <a:latin typeface="+mn-lt"/>
            </a:endParaRPr>
          </a:p>
        </p:txBody>
      </p:sp>
      <p:sp>
        <p:nvSpPr>
          <p:cNvPr id="5" name="Content Placeholder 3">
            <a:extLst>
              <a:ext uri="{FF2B5EF4-FFF2-40B4-BE49-F238E27FC236}">
                <a16:creationId xmlns:a16="http://schemas.microsoft.com/office/drawing/2014/main" id="{EEFBA84F-E6E3-3092-3DD0-818AD86C507B}"/>
              </a:ext>
            </a:extLst>
          </p:cNvPr>
          <p:cNvSpPr>
            <a:spLocks noGrp="1"/>
          </p:cNvSpPr>
          <p:nvPr>
            <p:ph idx="1"/>
          </p:nvPr>
        </p:nvSpPr>
        <p:spPr>
          <a:xfrm>
            <a:off x="261846" y="1432857"/>
            <a:ext cx="5715001" cy="1996143"/>
          </a:xfrm>
        </p:spPr>
        <p:txBody>
          <a:bodyPr vert="horz" lIns="91440" tIns="45720" rIns="91440" bIns="45720" rtlCol="0" anchor="t">
            <a:normAutofit/>
          </a:bodyPr>
          <a:lstStyle/>
          <a:p>
            <a:pPr marL="0" indent="0">
              <a:buNone/>
            </a:pPr>
            <a:r>
              <a:rPr lang="en-GB" sz="1800" dirty="0">
                <a:solidFill>
                  <a:srgbClr val="0070C0"/>
                </a:solidFill>
                <a:latin typeface="+mn-lt"/>
                <a:ea typeface="Calibri"/>
                <a:cs typeface="Calibri"/>
              </a:rPr>
              <a:t>Double Stimulus Comparison Study </a:t>
            </a:r>
            <a:endParaRPr lang="en-GB" sz="1800" dirty="0">
              <a:solidFill>
                <a:schemeClr val="tx1"/>
              </a:solidFill>
              <a:latin typeface="+mn-lt"/>
              <a:ea typeface="Calibri"/>
              <a:cs typeface="Calibri"/>
            </a:endParaRPr>
          </a:p>
          <a:p>
            <a:pPr>
              <a:buChar char="•"/>
            </a:pPr>
            <a:r>
              <a:rPr lang="en-GB" sz="1800" dirty="0">
                <a:solidFill>
                  <a:schemeClr val="tx1"/>
                </a:solidFill>
                <a:latin typeface="+mn-lt"/>
                <a:ea typeface="Calibri"/>
                <a:cs typeface="Calibri"/>
              </a:rPr>
              <a:t> </a:t>
            </a:r>
            <a:r>
              <a:rPr lang="en-GB" sz="1800" i="1" dirty="0">
                <a:solidFill>
                  <a:schemeClr val="tx1"/>
                </a:solidFill>
                <a:latin typeface="+mn-lt"/>
                <a:ea typeface="Calibri"/>
                <a:cs typeface="Calibri"/>
              </a:rPr>
              <a:t>Realism</a:t>
            </a:r>
            <a:endParaRPr lang="en-GB" sz="1800" i="1" dirty="0">
              <a:solidFill>
                <a:schemeClr val="tx1"/>
              </a:solidFill>
              <a:latin typeface="+mn-lt"/>
            </a:endParaRPr>
          </a:p>
          <a:p>
            <a:pPr>
              <a:buChar char="•"/>
            </a:pPr>
            <a:r>
              <a:rPr lang="en-GB" sz="1800" dirty="0">
                <a:solidFill>
                  <a:schemeClr val="tx1"/>
                </a:solidFill>
                <a:latin typeface="+mn-lt"/>
                <a:ea typeface="Calibri"/>
                <a:cs typeface="Calibri"/>
              </a:rPr>
              <a:t> </a:t>
            </a:r>
            <a:r>
              <a:rPr lang="en-GB" sz="1800" i="1" dirty="0">
                <a:solidFill>
                  <a:schemeClr val="tx1"/>
                </a:solidFill>
                <a:latin typeface="+mn-lt"/>
                <a:ea typeface="Calibri"/>
                <a:cs typeface="Calibri"/>
              </a:rPr>
              <a:t>Visual-haptics synchronization</a:t>
            </a:r>
            <a:endParaRPr lang="en-GB" sz="1800" i="1" dirty="0">
              <a:solidFill>
                <a:schemeClr val="tx1"/>
              </a:solidFill>
              <a:latin typeface="+mn-lt"/>
              <a:ea typeface="Calibri"/>
              <a:cs typeface="Calibri" panose="020F0502020204030204" pitchFamily="34" charset="0"/>
            </a:endParaRPr>
          </a:p>
          <a:p>
            <a:pPr>
              <a:buChar char="•"/>
            </a:pPr>
            <a:r>
              <a:rPr lang="en-GB" sz="1800" i="1" dirty="0">
                <a:solidFill>
                  <a:schemeClr val="tx1"/>
                </a:solidFill>
                <a:latin typeface="+mn-lt"/>
                <a:ea typeface="Calibri"/>
                <a:cs typeface="Calibri"/>
              </a:rPr>
              <a:t> Physical consistency</a:t>
            </a:r>
            <a:endParaRPr lang="en-GB" sz="1800" i="1" dirty="0">
              <a:solidFill>
                <a:schemeClr val="tx1"/>
              </a:solidFill>
              <a:latin typeface="+mn-lt"/>
              <a:ea typeface="Calibri"/>
              <a:cs typeface="Calibri" panose="020F0502020204030204" pitchFamily="34" charset="0"/>
            </a:endParaRPr>
          </a:p>
          <a:p>
            <a:pPr>
              <a:buChar char="•"/>
            </a:pPr>
            <a:endParaRPr lang="en-GB" sz="1800" dirty="0">
              <a:solidFill>
                <a:srgbClr val="162F33"/>
              </a:solidFill>
              <a:latin typeface="+mn-lt"/>
              <a:ea typeface="Calibri"/>
              <a:cs typeface="Calibri" panose="020F0502020204030204" pitchFamily="34" charset="0"/>
            </a:endParaRPr>
          </a:p>
        </p:txBody>
      </p:sp>
      <p:graphicFrame>
        <p:nvGraphicFramePr>
          <p:cNvPr id="6" name="Table 8">
            <a:extLst>
              <a:ext uri="{FF2B5EF4-FFF2-40B4-BE49-F238E27FC236}">
                <a16:creationId xmlns:a16="http://schemas.microsoft.com/office/drawing/2014/main" id="{ED1C917F-0821-4CF0-909E-946C326043C4}"/>
              </a:ext>
            </a:extLst>
          </p:cNvPr>
          <p:cNvGraphicFramePr>
            <a:graphicFrameLocks noGrp="1"/>
          </p:cNvGraphicFramePr>
          <p:nvPr>
            <p:extLst>
              <p:ext uri="{D42A27DB-BD31-4B8C-83A1-F6EECF244321}">
                <p14:modId xmlns:p14="http://schemas.microsoft.com/office/powerpoint/2010/main" val="3453496520"/>
              </p:ext>
            </p:extLst>
          </p:nvPr>
        </p:nvGraphicFramePr>
        <p:xfrm>
          <a:off x="5501678" y="1590248"/>
          <a:ext cx="4865292" cy="1463040"/>
        </p:xfrm>
        <a:graphic>
          <a:graphicData uri="http://schemas.openxmlformats.org/drawingml/2006/table">
            <a:tbl>
              <a:tblPr firstRow="1" bandRow="1">
                <a:tableStyleId>{5C22544A-7EE6-4342-B048-85BDC9FD1C3A}</a:tableStyleId>
              </a:tblPr>
              <a:tblGrid>
                <a:gridCol w="2150665">
                  <a:extLst>
                    <a:ext uri="{9D8B030D-6E8A-4147-A177-3AD203B41FA5}">
                      <a16:colId xmlns:a16="http://schemas.microsoft.com/office/drawing/2014/main" val="1736080377"/>
                    </a:ext>
                  </a:extLst>
                </a:gridCol>
                <a:gridCol w="847725">
                  <a:extLst>
                    <a:ext uri="{9D8B030D-6E8A-4147-A177-3AD203B41FA5}">
                      <a16:colId xmlns:a16="http://schemas.microsoft.com/office/drawing/2014/main" val="2691768802"/>
                    </a:ext>
                  </a:extLst>
                </a:gridCol>
                <a:gridCol w="1095375">
                  <a:extLst>
                    <a:ext uri="{9D8B030D-6E8A-4147-A177-3AD203B41FA5}">
                      <a16:colId xmlns:a16="http://schemas.microsoft.com/office/drawing/2014/main" val="2756077694"/>
                    </a:ext>
                  </a:extLst>
                </a:gridCol>
                <a:gridCol w="771527">
                  <a:extLst>
                    <a:ext uri="{9D8B030D-6E8A-4147-A177-3AD203B41FA5}">
                      <a16:colId xmlns:a16="http://schemas.microsoft.com/office/drawing/2014/main" val="2212143665"/>
                    </a:ext>
                  </a:extLst>
                </a:gridCol>
              </a:tblGrid>
              <a:tr h="272874">
                <a:tc>
                  <a:txBody>
                    <a:bodyPr/>
                    <a:lstStyle/>
                    <a:p>
                      <a:r>
                        <a:rPr lang="en-US" dirty="0"/>
                        <a:t>Parameters</a:t>
                      </a:r>
                      <a:endParaRPr lang="en-IN" dirty="0"/>
                    </a:p>
                  </a:txBody>
                  <a:tcPr/>
                </a:tc>
                <a:tc>
                  <a:txBody>
                    <a:bodyPr/>
                    <a:lstStyle/>
                    <a:p>
                      <a:pPr algn="ctr"/>
                      <a:r>
                        <a:rPr lang="en-US" dirty="0"/>
                        <a:t>Mean</a:t>
                      </a:r>
                      <a:endParaRPr lang="en-IN" dirty="0"/>
                    </a:p>
                  </a:txBody>
                  <a:tcPr/>
                </a:tc>
                <a:tc>
                  <a:txBody>
                    <a:bodyPr/>
                    <a:lstStyle/>
                    <a:p>
                      <a:pPr algn="ctr"/>
                      <a:r>
                        <a:rPr lang="en-US" dirty="0"/>
                        <a:t>Median</a:t>
                      </a:r>
                      <a:endParaRPr lang="en-IN" dirty="0"/>
                    </a:p>
                  </a:txBody>
                  <a:tcPr/>
                </a:tc>
                <a:tc>
                  <a:txBody>
                    <a:bodyPr/>
                    <a:lstStyle/>
                    <a:p>
                      <a:pPr algn="ctr"/>
                      <a:r>
                        <a:rPr lang="en-US" dirty="0"/>
                        <a:t>Std</a:t>
                      </a:r>
                      <a:endParaRPr lang="en-IN" dirty="0"/>
                    </a:p>
                  </a:txBody>
                  <a:tcPr/>
                </a:tc>
                <a:extLst>
                  <a:ext uri="{0D108BD9-81ED-4DB2-BD59-A6C34878D82A}">
                    <a16:rowId xmlns:a16="http://schemas.microsoft.com/office/drawing/2014/main" val="3920893976"/>
                  </a:ext>
                </a:extLst>
              </a:tr>
              <a:tr h="272874">
                <a:tc>
                  <a:txBody>
                    <a:bodyPr/>
                    <a:lstStyle/>
                    <a:p>
                      <a:r>
                        <a:rPr lang="en-US" dirty="0"/>
                        <a:t>Realism</a:t>
                      </a:r>
                      <a:endParaRPr lang="en-IN" dirty="0"/>
                    </a:p>
                  </a:txBody>
                  <a:tcPr/>
                </a:tc>
                <a:tc>
                  <a:txBody>
                    <a:bodyPr/>
                    <a:lstStyle/>
                    <a:p>
                      <a:pPr algn="ctr"/>
                      <a:r>
                        <a:rPr lang="en-US" dirty="0"/>
                        <a:t>4.61</a:t>
                      </a:r>
                      <a:endParaRPr lang="en-IN" dirty="0"/>
                    </a:p>
                  </a:txBody>
                  <a:tcPr/>
                </a:tc>
                <a:tc>
                  <a:txBody>
                    <a:bodyPr/>
                    <a:lstStyle/>
                    <a:p>
                      <a:pPr algn="ctr"/>
                      <a:r>
                        <a:rPr lang="en-US" dirty="0"/>
                        <a:t>4.65</a:t>
                      </a:r>
                      <a:endParaRPr lang="en-IN" dirty="0"/>
                    </a:p>
                  </a:txBody>
                  <a:tcPr/>
                </a:tc>
                <a:tc>
                  <a:txBody>
                    <a:bodyPr/>
                    <a:lstStyle/>
                    <a:p>
                      <a:pPr algn="ctr"/>
                      <a:r>
                        <a:rPr lang="en-US" dirty="0"/>
                        <a:t>0.35</a:t>
                      </a:r>
                      <a:endParaRPr lang="en-IN" dirty="0"/>
                    </a:p>
                  </a:txBody>
                  <a:tcPr/>
                </a:tc>
                <a:extLst>
                  <a:ext uri="{0D108BD9-81ED-4DB2-BD59-A6C34878D82A}">
                    <a16:rowId xmlns:a16="http://schemas.microsoft.com/office/drawing/2014/main" val="3372328605"/>
                  </a:ext>
                </a:extLst>
              </a:tr>
              <a:tr h="272874">
                <a:tc>
                  <a:txBody>
                    <a:bodyPr/>
                    <a:lstStyle/>
                    <a:p>
                      <a:r>
                        <a:rPr lang="en-US" dirty="0"/>
                        <a:t>Vis-Hap sync</a:t>
                      </a:r>
                      <a:endParaRPr lang="en-IN" dirty="0"/>
                    </a:p>
                  </a:txBody>
                  <a:tcPr/>
                </a:tc>
                <a:tc>
                  <a:txBody>
                    <a:bodyPr/>
                    <a:lstStyle/>
                    <a:p>
                      <a:pPr algn="ctr"/>
                      <a:r>
                        <a:rPr lang="en-US" dirty="0"/>
                        <a:t>4.72</a:t>
                      </a:r>
                      <a:endParaRPr lang="en-IN" dirty="0"/>
                    </a:p>
                  </a:txBody>
                  <a:tcPr/>
                </a:tc>
                <a:tc>
                  <a:txBody>
                    <a:bodyPr/>
                    <a:lstStyle/>
                    <a:p>
                      <a:pPr algn="ctr"/>
                      <a:r>
                        <a:rPr lang="en-US" dirty="0"/>
                        <a:t>4.90</a:t>
                      </a:r>
                      <a:endParaRPr lang="en-IN" dirty="0"/>
                    </a:p>
                  </a:txBody>
                  <a:tcPr/>
                </a:tc>
                <a:tc>
                  <a:txBody>
                    <a:bodyPr/>
                    <a:lstStyle/>
                    <a:p>
                      <a:pPr algn="ctr"/>
                      <a:r>
                        <a:rPr lang="en-US" dirty="0"/>
                        <a:t>0.25</a:t>
                      </a:r>
                      <a:endParaRPr lang="en-IN" dirty="0"/>
                    </a:p>
                  </a:txBody>
                  <a:tcPr/>
                </a:tc>
                <a:extLst>
                  <a:ext uri="{0D108BD9-81ED-4DB2-BD59-A6C34878D82A}">
                    <a16:rowId xmlns:a16="http://schemas.microsoft.com/office/drawing/2014/main" val="661018367"/>
                  </a:ext>
                </a:extLst>
              </a:tr>
              <a:tr h="272874">
                <a:tc>
                  <a:txBody>
                    <a:bodyPr/>
                    <a:lstStyle/>
                    <a:p>
                      <a:r>
                        <a:rPr lang="en-US" dirty="0"/>
                        <a:t>Phys. Consistency</a:t>
                      </a:r>
                      <a:endParaRPr lang="en-IN" dirty="0"/>
                    </a:p>
                  </a:txBody>
                  <a:tcPr/>
                </a:tc>
                <a:tc>
                  <a:txBody>
                    <a:bodyPr/>
                    <a:lstStyle/>
                    <a:p>
                      <a:pPr algn="ctr"/>
                      <a:r>
                        <a:rPr lang="en-US" dirty="0"/>
                        <a:t>4.48</a:t>
                      </a:r>
                      <a:endParaRPr lang="en-IN" dirty="0"/>
                    </a:p>
                  </a:txBody>
                  <a:tcPr/>
                </a:tc>
                <a:tc>
                  <a:txBody>
                    <a:bodyPr/>
                    <a:lstStyle/>
                    <a:p>
                      <a:pPr algn="ctr"/>
                      <a:r>
                        <a:rPr lang="en-US" dirty="0"/>
                        <a:t>4.50</a:t>
                      </a:r>
                      <a:endParaRPr lang="en-IN" dirty="0"/>
                    </a:p>
                  </a:txBody>
                  <a:tcPr/>
                </a:tc>
                <a:tc>
                  <a:txBody>
                    <a:bodyPr/>
                    <a:lstStyle/>
                    <a:p>
                      <a:pPr algn="ctr"/>
                      <a:r>
                        <a:rPr lang="en-US" dirty="0"/>
                        <a:t>0.29</a:t>
                      </a:r>
                      <a:endParaRPr lang="en-IN" dirty="0"/>
                    </a:p>
                  </a:txBody>
                  <a:tcPr/>
                </a:tc>
                <a:extLst>
                  <a:ext uri="{0D108BD9-81ED-4DB2-BD59-A6C34878D82A}">
                    <a16:rowId xmlns:a16="http://schemas.microsoft.com/office/drawing/2014/main" val="1856977315"/>
                  </a:ext>
                </a:extLst>
              </a:tr>
            </a:tbl>
          </a:graphicData>
        </a:graphic>
      </p:graphicFrame>
      <p:sp>
        <p:nvSpPr>
          <p:cNvPr id="2" name="Slide Number Placeholder 10">
            <a:extLst>
              <a:ext uri="{FF2B5EF4-FFF2-40B4-BE49-F238E27FC236}">
                <a16:creationId xmlns:a16="http://schemas.microsoft.com/office/drawing/2014/main" id="{6874CC99-0705-30C6-5E91-283D71588F46}"/>
              </a:ext>
            </a:extLst>
          </p:cNvPr>
          <p:cNvSpPr txBox="1">
            <a:spLocks/>
          </p:cNvSpPr>
          <p:nvPr/>
        </p:nvSpPr>
        <p:spPr>
          <a:xfrm>
            <a:off x="11098763" y="6556248"/>
            <a:ext cx="673360" cy="3017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7AE9FA-3F8D-0D45-ABEA-B1C7A7244A19}" type="slidenum">
              <a:rPr lang="en-US" smtClean="0"/>
              <a:pPr/>
              <a:t>16</a:t>
            </a:fld>
            <a:endParaRPr lang="en-US" dirty="0"/>
          </a:p>
        </p:txBody>
      </p:sp>
      <p:pic>
        <p:nvPicPr>
          <p:cNvPr id="8" name="Picture 7">
            <a:extLst>
              <a:ext uri="{FF2B5EF4-FFF2-40B4-BE49-F238E27FC236}">
                <a16:creationId xmlns:a16="http://schemas.microsoft.com/office/drawing/2014/main" id="{EC654951-74D3-4455-74DF-3435A3B9DD6A}"/>
              </a:ext>
            </a:extLst>
          </p:cNvPr>
          <p:cNvPicPr>
            <a:picLocks noChangeAspect="1"/>
          </p:cNvPicPr>
          <p:nvPr/>
        </p:nvPicPr>
        <p:blipFill>
          <a:blip r:embed="rId2"/>
          <a:stretch>
            <a:fillRect/>
          </a:stretch>
        </p:blipFill>
        <p:spPr>
          <a:xfrm>
            <a:off x="2248292" y="3361969"/>
            <a:ext cx="7695415" cy="3401836"/>
          </a:xfrm>
          <a:prstGeom prst="rect">
            <a:avLst/>
          </a:prstGeom>
        </p:spPr>
      </p:pic>
    </p:spTree>
    <p:extLst>
      <p:ext uri="{BB962C8B-B14F-4D97-AF65-F5344CB8AC3E}">
        <p14:creationId xmlns:p14="http://schemas.microsoft.com/office/powerpoint/2010/main" val="142965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83544" y="379455"/>
            <a:ext cx="11432977" cy="623248"/>
          </a:xfrm>
        </p:spPr>
        <p:txBody>
          <a:bodyPr/>
          <a:lstStyle/>
          <a:p>
            <a:r>
              <a:rPr lang="en-US" dirty="0">
                <a:latin typeface="+mj-lt"/>
                <a:cs typeface="Calibri"/>
              </a:rPr>
              <a:t>Discussion</a:t>
            </a:r>
          </a:p>
        </p:txBody>
      </p:sp>
      <p:sp>
        <p:nvSpPr>
          <p:cNvPr id="8" name="Content Placeholder 14">
            <a:extLst>
              <a:ext uri="{FF2B5EF4-FFF2-40B4-BE49-F238E27FC236}">
                <a16:creationId xmlns:a16="http://schemas.microsoft.com/office/drawing/2014/main" id="{382DC528-FCBC-87E6-CEDC-6C85F717FC2F}"/>
              </a:ext>
            </a:extLst>
          </p:cNvPr>
          <p:cNvSpPr>
            <a:spLocks noGrp="1"/>
          </p:cNvSpPr>
          <p:nvPr>
            <p:ph idx="1"/>
          </p:nvPr>
        </p:nvSpPr>
        <p:spPr>
          <a:xfrm>
            <a:off x="429208" y="1875213"/>
            <a:ext cx="11342915" cy="3897179"/>
          </a:xfrm>
        </p:spPr>
        <p:txBody>
          <a:bodyPr>
            <a:normAutofit/>
          </a:bodyPr>
          <a:lstStyle/>
          <a:p>
            <a:r>
              <a:rPr lang="en-US" sz="2400" b="1" dirty="0">
                <a:solidFill>
                  <a:srgbClr val="00B050"/>
                </a:solidFill>
                <a:latin typeface="+mn-lt"/>
              </a:rPr>
              <a:t>Summary</a:t>
            </a:r>
          </a:p>
          <a:p>
            <a:pPr lvl="1"/>
            <a:r>
              <a:rPr lang="en-US" sz="2000" dirty="0">
                <a:latin typeface="+mn-lt"/>
                <a:cs typeface="Calibri"/>
              </a:rPr>
              <a:t>We build a physics-based virtual shape editing framework for soft, deformable objects with real-time, accurate haptic feedback.</a:t>
            </a:r>
          </a:p>
          <a:p>
            <a:pPr lvl="1"/>
            <a:r>
              <a:rPr lang="en-US" sz="2000" dirty="0">
                <a:latin typeface="+mn-lt"/>
              </a:rPr>
              <a:t>Changing the water content inside the material we can make an object more malleable. </a:t>
            </a:r>
          </a:p>
          <a:p>
            <a:r>
              <a:rPr lang="en-US" sz="2400" b="1" dirty="0">
                <a:solidFill>
                  <a:srgbClr val="00B050"/>
                </a:solidFill>
                <a:latin typeface="+mn-lt"/>
              </a:rPr>
              <a:t>Future Work</a:t>
            </a:r>
          </a:p>
          <a:p>
            <a:pPr lvl="1"/>
            <a:r>
              <a:rPr lang="en-US" sz="2000" b="0" i="0" u="none" strike="noStrike" baseline="0" dirty="0">
                <a:latin typeface="+mn-lt"/>
              </a:rPr>
              <a:t>There is no provision for adding  more meshes on top of the initial mesh and cannot thus model the functionality of material deposition. In future, we want to work in this direction.</a:t>
            </a:r>
            <a:endParaRPr lang="en-US" sz="2000" dirty="0">
              <a:latin typeface="+mn-lt"/>
            </a:endParaRPr>
          </a:p>
        </p:txBody>
      </p:sp>
      <p:sp>
        <p:nvSpPr>
          <p:cNvPr id="9" name="Slide Number Placeholder 10">
            <a:extLst>
              <a:ext uri="{FF2B5EF4-FFF2-40B4-BE49-F238E27FC236}">
                <a16:creationId xmlns:a16="http://schemas.microsoft.com/office/drawing/2014/main" id="{7231CD31-70B7-A5AF-F04C-53730C9A3C1A}"/>
              </a:ext>
            </a:extLst>
          </p:cNvPr>
          <p:cNvSpPr txBox="1">
            <a:spLocks/>
          </p:cNvSpPr>
          <p:nvPr/>
        </p:nvSpPr>
        <p:spPr>
          <a:xfrm>
            <a:off x="11098763" y="6556248"/>
            <a:ext cx="673360" cy="3017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7AE9FA-3F8D-0D45-ABEA-B1C7A7244A19}" type="slidenum">
              <a:rPr lang="en-US" smtClean="0"/>
              <a:pPr/>
              <a:t>17</a:t>
            </a:fld>
            <a:endParaRPr lang="en-US" dirty="0"/>
          </a:p>
        </p:txBody>
      </p:sp>
    </p:spTree>
    <p:extLst>
      <p:ext uri="{BB962C8B-B14F-4D97-AF65-F5344CB8AC3E}">
        <p14:creationId xmlns:p14="http://schemas.microsoft.com/office/powerpoint/2010/main" val="268248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 calcmode="lin" valueType="num">
                                      <p:cBhvr additive="base">
                                        <p:cTn id="1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9A68A8C-5812-174B-9853-5F91B83FD828}"/>
              </a:ext>
            </a:extLst>
          </p:cNvPr>
          <p:cNvSpPr>
            <a:spLocks noGrp="1"/>
          </p:cNvSpPr>
          <p:nvPr>
            <p:ph type="sldNum" sz="quarter" idx="12"/>
          </p:nvPr>
        </p:nvSpPr>
        <p:spPr/>
        <p:txBody>
          <a:bodyPr/>
          <a:lstStyle/>
          <a:p>
            <a:fld id="{897AE9FA-3F8D-0D45-ABEA-B1C7A7244A19}" type="slidenum">
              <a:rPr lang="en-US" smtClean="0"/>
              <a:t>18</a:t>
            </a:fld>
            <a:endParaRPr lang="en-US"/>
          </a:p>
        </p:txBody>
      </p:sp>
      <p:sp>
        <p:nvSpPr>
          <p:cNvPr id="4" name="Title 3">
            <a:extLst>
              <a:ext uri="{FF2B5EF4-FFF2-40B4-BE49-F238E27FC236}">
                <a16:creationId xmlns:a16="http://schemas.microsoft.com/office/drawing/2014/main" id="{1D09B8E6-2AC9-AC41-8342-EEB693A17B23}"/>
              </a:ext>
            </a:extLst>
          </p:cNvPr>
          <p:cNvSpPr>
            <a:spLocks noGrp="1"/>
          </p:cNvSpPr>
          <p:nvPr>
            <p:ph type="title"/>
          </p:nvPr>
        </p:nvSpPr>
        <p:spPr>
          <a:xfrm>
            <a:off x="2799908" y="2037250"/>
            <a:ext cx="6592184" cy="1391750"/>
          </a:xfrm>
        </p:spPr>
        <p:txBody>
          <a:bodyPr>
            <a:normAutofit/>
          </a:bodyPr>
          <a:lstStyle/>
          <a:p>
            <a:pPr algn="ctr"/>
            <a:r>
              <a:rPr lang="en-US" sz="4800" dirty="0"/>
              <a:t>Thank you</a:t>
            </a:r>
          </a:p>
        </p:txBody>
      </p:sp>
      <p:sp>
        <p:nvSpPr>
          <p:cNvPr id="2" name="TextBox 1">
            <a:extLst>
              <a:ext uri="{FF2B5EF4-FFF2-40B4-BE49-F238E27FC236}">
                <a16:creationId xmlns:a16="http://schemas.microsoft.com/office/drawing/2014/main" id="{5204EB82-B53C-905F-A03D-12BD336ED87D}"/>
              </a:ext>
            </a:extLst>
          </p:cNvPr>
          <p:cNvSpPr txBox="1"/>
          <p:nvPr/>
        </p:nvSpPr>
        <p:spPr>
          <a:xfrm>
            <a:off x="4012676" y="3337088"/>
            <a:ext cx="4166647" cy="450829"/>
          </a:xfrm>
          <a:prstGeom prst="rect">
            <a:avLst/>
          </a:prstGeom>
          <a:noFill/>
        </p:spPr>
        <p:txBody>
          <a:bodyPr wrap="square" lIns="0" rtlCol="0">
            <a:spAutoFit/>
          </a:bodyPr>
          <a:lstStyle/>
          <a:p>
            <a:pPr algn="ctr">
              <a:lnSpc>
                <a:spcPct val="130000"/>
              </a:lnSpc>
              <a:spcAft>
                <a:spcPts val="600"/>
              </a:spcAft>
              <a:buClr>
                <a:schemeClr val="accent2"/>
              </a:buClr>
            </a:pPr>
            <a:r>
              <a:rPr lang="en-IN" sz="2000" dirty="0">
                <a:solidFill>
                  <a:srgbClr val="C00000"/>
                </a:solidFill>
              </a:rPr>
              <a:t>https://avirupmandal.github.io/</a:t>
            </a:r>
          </a:p>
        </p:txBody>
      </p:sp>
    </p:spTree>
    <p:extLst>
      <p:ext uri="{BB962C8B-B14F-4D97-AF65-F5344CB8AC3E}">
        <p14:creationId xmlns:p14="http://schemas.microsoft.com/office/powerpoint/2010/main" val="3272584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42F615B-9563-B54C-8FCC-B5A41CEAABEF}"/>
              </a:ext>
            </a:extLst>
          </p:cNvPr>
          <p:cNvSpPr>
            <a:spLocks noGrp="1"/>
          </p:cNvSpPr>
          <p:nvPr>
            <p:ph type="title"/>
          </p:nvPr>
        </p:nvSpPr>
        <p:spPr/>
        <p:txBody>
          <a:bodyPr/>
          <a:lstStyle/>
          <a:p>
            <a:r>
              <a:rPr lang="en-US" sz="3600" dirty="0"/>
              <a:t>Motivation</a:t>
            </a:r>
          </a:p>
        </p:txBody>
      </p:sp>
      <p:sp>
        <p:nvSpPr>
          <p:cNvPr id="6" name="Slide Number Placeholder 5">
            <a:extLst>
              <a:ext uri="{FF2B5EF4-FFF2-40B4-BE49-F238E27FC236}">
                <a16:creationId xmlns:a16="http://schemas.microsoft.com/office/drawing/2014/main" id="{38CC6E5B-1933-3E40-BDDD-FF62A4CCFB66}"/>
              </a:ext>
            </a:extLst>
          </p:cNvPr>
          <p:cNvSpPr>
            <a:spLocks noGrp="1"/>
          </p:cNvSpPr>
          <p:nvPr>
            <p:ph type="sldNum" sz="quarter" idx="4294967295"/>
          </p:nvPr>
        </p:nvSpPr>
        <p:spPr>
          <a:xfrm>
            <a:off x="11517313" y="6556375"/>
            <a:ext cx="674687" cy="301625"/>
          </a:xfrm>
          <a:prstGeom prst="rect">
            <a:avLst/>
          </a:prstGeom>
        </p:spPr>
        <p:txBody>
          <a:bodyPr/>
          <a:lstStyle/>
          <a:p>
            <a:fld id="{897AE9FA-3F8D-0D45-ABEA-B1C7A7244A19}" type="slidenum">
              <a:rPr lang="en-US" smtClean="0"/>
              <a:pPr/>
              <a:t>2</a:t>
            </a:fld>
            <a:endParaRPr lang="en-US"/>
          </a:p>
        </p:txBody>
      </p:sp>
      <p:sp>
        <p:nvSpPr>
          <p:cNvPr id="8" name="Text Placeholder 3">
            <a:extLst>
              <a:ext uri="{FF2B5EF4-FFF2-40B4-BE49-F238E27FC236}">
                <a16:creationId xmlns:a16="http://schemas.microsoft.com/office/drawing/2014/main" id="{B17AAAA2-3F63-8BA2-80EF-FCD1A2C7ADC4}"/>
              </a:ext>
            </a:extLst>
          </p:cNvPr>
          <p:cNvSpPr txBox="1">
            <a:spLocks/>
          </p:cNvSpPr>
          <p:nvPr/>
        </p:nvSpPr>
        <p:spPr>
          <a:xfrm>
            <a:off x="429209" y="1164420"/>
            <a:ext cx="11033593" cy="384574"/>
          </a:xfrm>
          <a:prstGeom prst="rect">
            <a:avLst/>
          </a:prstGeom>
        </p:spPr>
        <p:txBody>
          <a:bodyPr vert="horz" lIns="91440" tIns="0" rIns="91440" bIns="0" rtlCol="0" anchor="t">
            <a:noAutofit/>
          </a:bodyPr>
          <a:lstStyle>
            <a:lvl1pPr marL="0" indent="0" algn="l" defTabSz="914400" rtl="0" eaLnBrk="1" latinLnBrk="0" hangingPunct="1">
              <a:lnSpc>
                <a:spcPct val="95000"/>
              </a:lnSpc>
              <a:spcBef>
                <a:spcPct val="20000"/>
              </a:spcBef>
              <a:buFontTx/>
              <a:buNone/>
              <a:defRPr lang="en-US" sz="2400" b="0" kern="1200" dirty="0" smtClean="0">
                <a:solidFill>
                  <a:schemeClr val="accent1">
                    <a:lumMod val="60000"/>
                    <a:lumOff val="40000"/>
                  </a:schemeClr>
                </a:solidFill>
                <a:latin typeface="Calibri" panose="020F0502020204030204" pitchFamily="34" charset="0"/>
                <a:ea typeface="+mn-ea"/>
                <a:cs typeface="Arial" pitchFamily="34" charset="0"/>
              </a:defRPr>
            </a:lvl1pPr>
            <a:lvl2pPr marL="342900" indent="0" algn="l" defTabSz="914400" rtl="0" eaLnBrk="1" latinLnBrk="0" hangingPunct="1">
              <a:lnSpc>
                <a:spcPct val="85000"/>
              </a:lnSpc>
              <a:spcBef>
                <a:spcPts val="600"/>
              </a:spcBef>
              <a:buFont typeface="Arial" pitchFamily="34" charset="0"/>
              <a:buNone/>
              <a:defRPr sz="1500" b="1" kern="1200">
                <a:solidFill>
                  <a:schemeClr val="tx1">
                    <a:lumMod val="85000"/>
                    <a:lumOff val="15000"/>
                  </a:schemeClr>
                </a:solidFill>
                <a:latin typeface="+mn-lt"/>
                <a:ea typeface="+mn-ea"/>
                <a:cs typeface="+mn-cs"/>
              </a:defRPr>
            </a:lvl2pPr>
            <a:lvl3pPr marL="685800" indent="0" algn="l" defTabSz="914400" rtl="0" eaLnBrk="1" latinLnBrk="0" hangingPunct="1">
              <a:lnSpc>
                <a:spcPct val="85000"/>
              </a:lnSpc>
              <a:spcBef>
                <a:spcPts val="600"/>
              </a:spcBef>
              <a:buFont typeface="Arial" pitchFamily="34" charset="0"/>
              <a:buNone/>
              <a:defRPr sz="1400" b="1" i="1" kern="1200">
                <a:solidFill>
                  <a:schemeClr val="tx1">
                    <a:lumMod val="85000"/>
                    <a:lumOff val="15000"/>
                  </a:schemeClr>
                </a:solidFill>
                <a:latin typeface="+mn-lt"/>
                <a:ea typeface="+mn-ea"/>
                <a:cs typeface="+mn-cs"/>
              </a:defRPr>
            </a:lvl3pPr>
            <a:lvl4pPr marL="1028700" indent="0" algn="l" defTabSz="914400" rtl="0" eaLnBrk="1" latinLnBrk="0" hangingPunct="1">
              <a:lnSpc>
                <a:spcPct val="85000"/>
              </a:lnSpc>
              <a:spcBef>
                <a:spcPts val="600"/>
              </a:spcBef>
              <a:buFont typeface="Arial" pitchFamily="34" charset="0"/>
              <a:buNone/>
              <a:defRPr sz="1200" b="1" kern="1200">
                <a:solidFill>
                  <a:schemeClr val="tx1">
                    <a:lumMod val="85000"/>
                    <a:lumOff val="15000"/>
                  </a:schemeClr>
                </a:solidFill>
                <a:latin typeface="+mn-lt"/>
                <a:ea typeface="+mn-ea"/>
                <a:cs typeface="+mn-cs"/>
              </a:defRPr>
            </a:lvl4pPr>
            <a:lvl5pPr marL="1371600" indent="0" algn="l" defTabSz="914400" rtl="0" eaLnBrk="1" latinLnBrk="0" hangingPunct="1">
              <a:lnSpc>
                <a:spcPct val="85000"/>
              </a:lnSpc>
              <a:spcBef>
                <a:spcPts val="600"/>
              </a:spcBef>
              <a:buFont typeface="Arial" pitchFamily="34" charset="0"/>
              <a:buNone/>
              <a:defRPr sz="1200" b="1" kern="1200">
                <a:solidFill>
                  <a:schemeClr val="tx1">
                    <a:lumMod val="85000"/>
                    <a:lumOff val="15000"/>
                  </a:schemeClr>
                </a:solidFill>
                <a:latin typeface="+mn-lt"/>
                <a:ea typeface="+mn-ea"/>
                <a:cs typeface="+mn-cs"/>
              </a:defRPr>
            </a:lvl5pPr>
            <a:lvl6pPr marL="1714500" indent="0" algn="l" defTabSz="914400" rtl="0" eaLnBrk="1" latinLnBrk="0" hangingPunct="1">
              <a:lnSpc>
                <a:spcPct val="85000"/>
              </a:lnSpc>
              <a:spcBef>
                <a:spcPts val="600"/>
              </a:spcBef>
              <a:buFont typeface="Arial" pitchFamily="34" charset="0"/>
              <a:buNone/>
              <a:defRPr sz="1200" b="1" kern="1200">
                <a:solidFill>
                  <a:schemeClr val="tx1">
                    <a:lumMod val="85000"/>
                    <a:lumOff val="15000"/>
                  </a:schemeClr>
                </a:solidFill>
                <a:latin typeface="+mn-lt"/>
                <a:ea typeface="+mn-ea"/>
                <a:cs typeface="+mn-cs"/>
              </a:defRPr>
            </a:lvl6pPr>
            <a:lvl7pPr marL="2057400" indent="0" algn="l" defTabSz="914400" rtl="0" eaLnBrk="1" latinLnBrk="0" hangingPunct="1">
              <a:lnSpc>
                <a:spcPct val="85000"/>
              </a:lnSpc>
              <a:spcBef>
                <a:spcPts val="600"/>
              </a:spcBef>
              <a:buFont typeface="Arial" pitchFamily="34" charset="0"/>
              <a:buNone/>
              <a:defRPr sz="1200" b="1" kern="1200">
                <a:solidFill>
                  <a:schemeClr val="tx1">
                    <a:lumMod val="85000"/>
                    <a:lumOff val="15000"/>
                  </a:schemeClr>
                </a:solidFill>
                <a:latin typeface="+mn-lt"/>
                <a:ea typeface="+mn-ea"/>
                <a:cs typeface="+mn-cs"/>
              </a:defRPr>
            </a:lvl7pPr>
            <a:lvl8pPr marL="2400300" indent="0" algn="l" defTabSz="914400" rtl="0" eaLnBrk="1" latinLnBrk="0" hangingPunct="1">
              <a:lnSpc>
                <a:spcPct val="85000"/>
              </a:lnSpc>
              <a:spcBef>
                <a:spcPts val="600"/>
              </a:spcBef>
              <a:buFont typeface="Arial" pitchFamily="34" charset="0"/>
              <a:buNone/>
              <a:defRPr sz="1200" b="1" kern="1200">
                <a:solidFill>
                  <a:schemeClr val="tx1">
                    <a:lumMod val="85000"/>
                    <a:lumOff val="15000"/>
                  </a:schemeClr>
                </a:solidFill>
                <a:latin typeface="+mn-lt"/>
                <a:ea typeface="+mn-ea"/>
                <a:cs typeface="+mn-cs"/>
              </a:defRPr>
            </a:lvl8pPr>
            <a:lvl9pPr marL="2743200" indent="0" algn="l" defTabSz="914400" rtl="0" eaLnBrk="1" latinLnBrk="0" hangingPunct="1">
              <a:lnSpc>
                <a:spcPct val="85000"/>
              </a:lnSpc>
              <a:spcBef>
                <a:spcPts val="600"/>
              </a:spcBef>
              <a:buFont typeface="Arial" pitchFamily="34" charset="0"/>
              <a:buNone/>
              <a:defRPr sz="1200" b="1" kern="1200">
                <a:solidFill>
                  <a:schemeClr val="tx1">
                    <a:lumMod val="85000"/>
                    <a:lumOff val="15000"/>
                  </a:schemeClr>
                </a:solidFill>
                <a:latin typeface="+mn-lt"/>
                <a:ea typeface="+mn-ea"/>
                <a:cs typeface="+mn-cs"/>
              </a:defRPr>
            </a:lvl9pPr>
          </a:lstStyle>
          <a:p>
            <a:endParaRPr lang="en-IN" sz="2800" dirty="0">
              <a:solidFill>
                <a:srgbClr val="FFC000"/>
              </a:solidFill>
              <a:latin typeface="Calibri"/>
              <a:cs typeface="Arial"/>
            </a:endParaRPr>
          </a:p>
        </p:txBody>
      </p:sp>
      <p:sp>
        <p:nvSpPr>
          <p:cNvPr id="9" name="Freeform 8">
            <a:extLst>
              <a:ext uri="{FF2B5EF4-FFF2-40B4-BE49-F238E27FC236}">
                <a16:creationId xmlns:a16="http://schemas.microsoft.com/office/drawing/2014/main" id="{5F8CE2D9-EA16-F3D0-0919-C7DA50EEF78A}"/>
              </a:ext>
            </a:extLst>
          </p:cNvPr>
          <p:cNvSpPr/>
          <p:nvPr/>
        </p:nvSpPr>
        <p:spPr>
          <a:xfrm>
            <a:off x="8044978" y="960283"/>
            <a:ext cx="2301373" cy="2301373"/>
          </a:xfrm>
          <a:custGeom>
            <a:avLst/>
            <a:gdLst>
              <a:gd name="connsiteX0" fmla="*/ 1233054 w 1647924"/>
              <a:gd name="connsiteY0" fmla="*/ 417377 h 1647924"/>
              <a:gd name="connsiteX1" fmla="*/ 1476179 w 1647924"/>
              <a:gd name="connsiteY1" fmla="*/ 344104 h 1647924"/>
              <a:gd name="connsiteX2" fmla="*/ 1565640 w 1647924"/>
              <a:gd name="connsiteY2" fmla="*/ 499055 h 1647924"/>
              <a:gd name="connsiteX3" fmla="*/ 1380621 w 1647924"/>
              <a:gd name="connsiteY3" fmla="*/ 672970 h 1647924"/>
              <a:gd name="connsiteX4" fmla="*/ 1380621 w 1647924"/>
              <a:gd name="connsiteY4" fmla="*/ 974954 h 1647924"/>
              <a:gd name="connsiteX5" fmla="*/ 1565640 w 1647924"/>
              <a:gd name="connsiteY5" fmla="*/ 1148869 h 1647924"/>
              <a:gd name="connsiteX6" fmla="*/ 1476179 w 1647924"/>
              <a:gd name="connsiteY6" fmla="*/ 1303820 h 1647924"/>
              <a:gd name="connsiteX7" fmla="*/ 1233054 w 1647924"/>
              <a:gd name="connsiteY7" fmla="*/ 1230547 h 1647924"/>
              <a:gd name="connsiteX8" fmla="*/ 971529 w 1647924"/>
              <a:gd name="connsiteY8" fmla="*/ 1381539 h 1647924"/>
              <a:gd name="connsiteX9" fmla="*/ 913423 w 1647924"/>
              <a:gd name="connsiteY9" fmla="*/ 1628727 h 1647924"/>
              <a:gd name="connsiteX10" fmla="*/ 734501 w 1647924"/>
              <a:gd name="connsiteY10" fmla="*/ 1628727 h 1647924"/>
              <a:gd name="connsiteX11" fmla="*/ 676395 w 1647924"/>
              <a:gd name="connsiteY11" fmla="*/ 1381539 h 1647924"/>
              <a:gd name="connsiteX12" fmla="*/ 414870 w 1647924"/>
              <a:gd name="connsiteY12" fmla="*/ 1230547 h 1647924"/>
              <a:gd name="connsiteX13" fmla="*/ 171745 w 1647924"/>
              <a:gd name="connsiteY13" fmla="*/ 1303820 h 1647924"/>
              <a:gd name="connsiteX14" fmla="*/ 82284 w 1647924"/>
              <a:gd name="connsiteY14" fmla="*/ 1148869 h 1647924"/>
              <a:gd name="connsiteX15" fmla="*/ 267303 w 1647924"/>
              <a:gd name="connsiteY15" fmla="*/ 974954 h 1647924"/>
              <a:gd name="connsiteX16" fmla="*/ 267303 w 1647924"/>
              <a:gd name="connsiteY16" fmla="*/ 672970 h 1647924"/>
              <a:gd name="connsiteX17" fmla="*/ 82284 w 1647924"/>
              <a:gd name="connsiteY17" fmla="*/ 499055 h 1647924"/>
              <a:gd name="connsiteX18" fmla="*/ 171745 w 1647924"/>
              <a:gd name="connsiteY18" fmla="*/ 344104 h 1647924"/>
              <a:gd name="connsiteX19" fmla="*/ 414870 w 1647924"/>
              <a:gd name="connsiteY19" fmla="*/ 417377 h 1647924"/>
              <a:gd name="connsiteX20" fmla="*/ 676395 w 1647924"/>
              <a:gd name="connsiteY20" fmla="*/ 266385 h 1647924"/>
              <a:gd name="connsiteX21" fmla="*/ 734501 w 1647924"/>
              <a:gd name="connsiteY21" fmla="*/ 19197 h 1647924"/>
              <a:gd name="connsiteX22" fmla="*/ 913423 w 1647924"/>
              <a:gd name="connsiteY22" fmla="*/ 19197 h 1647924"/>
              <a:gd name="connsiteX23" fmla="*/ 971529 w 1647924"/>
              <a:gd name="connsiteY23" fmla="*/ 266385 h 1647924"/>
              <a:gd name="connsiteX24" fmla="*/ 1233054 w 1647924"/>
              <a:gd name="connsiteY24" fmla="*/ 417377 h 164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47924" h="1647924">
                <a:moveTo>
                  <a:pt x="1060681" y="416848"/>
                </a:moveTo>
                <a:lnTo>
                  <a:pt x="1236943" y="307681"/>
                </a:lnTo>
                <a:lnTo>
                  <a:pt x="1340244" y="410981"/>
                </a:lnTo>
                <a:lnTo>
                  <a:pt x="1231076" y="587243"/>
                </a:lnTo>
                <a:cubicBezTo>
                  <a:pt x="1273123" y="659555"/>
                  <a:pt x="1295150" y="741762"/>
                  <a:pt x="1294893" y="825410"/>
                </a:cubicBezTo>
                <a:lnTo>
                  <a:pt x="1477565" y="923473"/>
                </a:lnTo>
                <a:lnTo>
                  <a:pt x="1439755" y="1064584"/>
                </a:lnTo>
                <a:lnTo>
                  <a:pt x="1232524" y="1058174"/>
                </a:lnTo>
                <a:cubicBezTo>
                  <a:pt x="1190923" y="1130744"/>
                  <a:pt x="1130743" y="1190923"/>
                  <a:pt x="1058174" y="1232524"/>
                </a:cubicBezTo>
                <a:lnTo>
                  <a:pt x="1064584" y="1439754"/>
                </a:lnTo>
                <a:lnTo>
                  <a:pt x="923473" y="1477565"/>
                </a:lnTo>
                <a:lnTo>
                  <a:pt x="825409" y="1294893"/>
                </a:lnTo>
                <a:cubicBezTo>
                  <a:pt x="741762" y="1295151"/>
                  <a:pt x="659555" y="1273123"/>
                  <a:pt x="587243" y="1231076"/>
                </a:cubicBezTo>
                <a:lnTo>
                  <a:pt x="410981" y="1340243"/>
                </a:lnTo>
                <a:lnTo>
                  <a:pt x="307680" y="1236943"/>
                </a:lnTo>
                <a:lnTo>
                  <a:pt x="416848" y="1060681"/>
                </a:lnTo>
                <a:cubicBezTo>
                  <a:pt x="374801" y="988369"/>
                  <a:pt x="352774" y="906162"/>
                  <a:pt x="353031" y="822514"/>
                </a:cubicBezTo>
                <a:lnTo>
                  <a:pt x="170359" y="724451"/>
                </a:lnTo>
                <a:lnTo>
                  <a:pt x="208169" y="583340"/>
                </a:lnTo>
                <a:lnTo>
                  <a:pt x="415400" y="589750"/>
                </a:lnTo>
                <a:cubicBezTo>
                  <a:pt x="457001" y="517180"/>
                  <a:pt x="517181" y="457001"/>
                  <a:pt x="589750" y="415400"/>
                </a:cubicBezTo>
                <a:lnTo>
                  <a:pt x="583340" y="208170"/>
                </a:lnTo>
                <a:lnTo>
                  <a:pt x="724451" y="170359"/>
                </a:lnTo>
                <a:lnTo>
                  <a:pt x="822515" y="353031"/>
                </a:lnTo>
                <a:cubicBezTo>
                  <a:pt x="906162" y="352773"/>
                  <a:pt x="988369" y="374801"/>
                  <a:pt x="1060681" y="416848"/>
                </a:cubicBez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210" tIns="568210" rIns="568210" bIns="568210" numCol="1" spcCol="1270" anchor="ctr" anchorCtr="0">
            <a:noAutofit/>
          </a:bodyPr>
          <a:lstStyle/>
          <a:p>
            <a:pPr marL="0" lvl="0" indent="0" algn="ctr" defTabSz="755650">
              <a:lnSpc>
                <a:spcPct val="90000"/>
              </a:lnSpc>
              <a:spcBef>
                <a:spcPct val="0"/>
              </a:spcBef>
              <a:spcAft>
                <a:spcPct val="35000"/>
              </a:spcAft>
              <a:buNone/>
            </a:pPr>
            <a:r>
              <a:rPr lang="en-GB" sz="2000" kern="1200" dirty="0"/>
              <a:t>Physics-based </a:t>
            </a:r>
            <a:r>
              <a:rPr lang="en-GB" sz="2000" dirty="0"/>
              <a:t>model</a:t>
            </a:r>
            <a:endParaRPr lang="en-GB" sz="2000" kern="1200" dirty="0"/>
          </a:p>
        </p:txBody>
      </p:sp>
      <p:sp>
        <p:nvSpPr>
          <p:cNvPr id="10" name="Freeform 14">
            <a:extLst>
              <a:ext uri="{FF2B5EF4-FFF2-40B4-BE49-F238E27FC236}">
                <a16:creationId xmlns:a16="http://schemas.microsoft.com/office/drawing/2014/main" id="{E9369F81-6172-5F9E-13D0-180112373DFE}"/>
              </a:ext>
            </a:extLst>
          </p:cNvPr>
          <p:cNvSpPr/>
          <p:nvPr/>
        </p:nvSpPr>
        <p:spPr>
          <a:xfrm>
            <a:off x="7067807" y="2420717"/>
            <a:ext cx="2018288" cy="2018288"/>
          </a:xfrm>
          <a:custGeom>
            <a:avLst/>
            <a:gdLst>
              <a:gd name="connsiteX0" fmla="*/ 1258481 w 1681906"/>
              <a:gd name="connsiteY0" fmla="*/ 425984 h 1681906"/>
              <a:gd name="connsiteX1" fmla="*/ 1506619 w 1681906"/>
              <a:gd name="connsiteY1" fmla="*/ 351200 h 1681906"/>
              <a:gd name="connsiteX2" fmla="*/ 1597925 w 1681906"/>
              <a:gd name="connsiteY2" fmla="*/ 509346 h 1681906"/>
              <a:gd name="connsiteX3" fmla="*/ 1409091 w 1681906"/>
              <a:gd name="connsiteY3" fmla="*/ 686848 h 1681906"/>
              <a:gd name="connsiteX4" fmla="*/ 1409091 w 1681906"/>
              <a:gd name="connsiteY4" fmla="*/ 995059 h 1681906"/>
              <a:gd name="connsiteX5" fmla="*/ 1597925 w 1681906"/>
              <a:gd name="connsiteY5" fmla="*/ 1172560 h 1681906"/>
              <a:gd name="connsiteX6" fmla="*/ 1506619 w 1681906"/>
              <a:gd name="connsiteY6" fmla="*/ 1330706 h 1681906"/>
              <a:gd name="connsiteX7" fmla="*/ 1258481 w 1681906"/>
              <a:gd name="connsiteY7" fmla="*/ 1255922 h 1681906"/>
              <a:gd name="connsiteX8" fmla="*/ 991562 w 1681906"/>
              <a:gd name="connsiteY8" fmla="*/ 1410027 h 1681906"/>
              <a:gd name="connsiteX9" fmla="*/ 932259 w 1681906"/>
              <a:gd name="connsiteY9" fmla="*/ 1662313 h 1681906"/>
              <a:gd name="connsiteX10" fmla="*/ 749647 w 1681906"/>
              <a:gd name="connsiteY10" fmla="*/ 1662313 h 1681906"/>
              <a:gd name="connsiteX11" fmla="*/ 690343 w 1681906"/>
              <a:gd name="connsiteY11" fmla="*/ 1410027 h 1681906"/>
              <a:gd name="connsiteX12" fmla="*/ 423424 w 1681906"/>
              <a:gd name="connsiteY12" fmla="*/ 1255922 h 1681906"/>
              <a:gd name="connsiteX13" fmla="*/ 175287 w 1681906"/>
              <a:gd name="connsiteY13" fmla="*/ 1330706 h 1681906"/>
              <a:gd name="connsiteX14" fmla="*/ 83981 w 1681906"/>
              <a:gd name="connsiteY14" fmla="*/ 1172560 h 1681906"/>
              <a:gd name="connsiteX15" fmla="*/ 272815 w 1681906"/>
              <a:gd name="connsiteY15" fmla="*/ 995058 h 1681906"/>
              <a:gd name="connsiteX16" fmla="*/ 272815 w 1681906"/>
              <a:gd name="connsiteY16" fmla="*/ 686847 h 1681906"/>
              <a:gd name="connsiteX17" fmla="*/ 83981 w 1681906"/>
              <a:gd name="connsiteY17" fmla="*/ 509346 h 1681906"/>
              <a:gd name="connsiteX18" fmla="*/ 175287 w 1681906"/>
              <a:gd name="connsiteY18" fmla="*/ 351200 h 1681906"/>
              <a:gd name="connsiteX19" fmla="*/ 423425 w 1681906"/>
              <a:gd name="connsiteY19" fmla="*/ 425984 h 1681906"/>
              <a:gd name="connsiteX20" fmla="*/ 690344 w 1681906"/>
              <a:gd name="connsiteY20" fmla="*/ 271879 h 1681906"/>
              <a:gd name="connsiteX21" fmla="*/ 749647 w 1681906"/>
              <a:gd name="connsiteY21" fmla="*/ 19593 h 1681906"/>
              <a:gd name="connsiteX22" fmla="*/ 932259 w 1681906"/>
              <a:gd name="connsiteY22" fmla="*/ 19593 h 1681906"/>
              <a:gd name="connsiteX23" fmla="*/ 991563 w 1681906"/>
              <a:gd name="connsiteY23" fmla="*/ 271879 h 1681906"/>
              <a:gd name="connsiteX24" fmla="*/ 1258482 w 1681906"/>
              <a:gd name="connsiteY24" fmla="*/ 425984 h 1681906"/>
              <a:gd name="connsiteX25" fmla="*/ 1258481 w 1681906"/>
              <a:gd name="connsiteY25" fmla="*/ 425984 h 16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81906" h="1681906">
                <a:moveTo>
                  <a:pt x="1258481" y="425984"/>
                </a:moveTo>
                <a:lnTo>
                  <a:pt x="1506619" y="351200"/>
                </a:lnTo>
                <a:lnTo>
                  <a:pt x="1597925" y="509346"/>
                </a:lnTo>
                <a:lnTo>
                  <a:pt x="1409091" y="686848"/>
                </a:lnTo>
                <a:cubicBezTo>
                  <a:pt x="1436464" y="787762"/>
                  <a:pt x="1436464" y="894145"/>
                  <a:pt x="1409091" y="995059"/>
                </a:cubicBezTo>
                <a:lnTo>
                  <a:pt x="1597925" y="1172560"/>
                </a:lnTo>
                <a:lnTo>
                  <a:pt x="1506619" y="1330706"/>
                </a:lnTo>
                <a:lnTo>
                  <a:pt x="1258481" y="1255922"/>
                </a:lnTo>
                <a:cubicBezTo>
                  <a:pt x="1184773" y="1330084"/>
                  <a:pt x="1092643" y="1383276"/>
                  <a:pt x="991562" y="1410027"/>
                </a:cubicBezTo>
                <a:lnTo>
                  <a:pt x="932259" y="1662313"/>
                </a:lnTo>
                <a:lnTo>
                  <a:pt x="749647" y="1662313"/>
                </a:lnTo>
                <a:lnTo>
                  <a:pt x="690343" y="1410027"/>
                </a:lnTo>
                <a:cubicBezTo>
                  <a:pt x="589263" y="1383275"/>
                  <a:pt x="497132" y="1330084"/>
                  <a:pt x="423424" y="1255922"/>
                </a:cubicBezTo>
                <a:lnTo>
                  <a:pt x="175287" y="1330706"/>
                </a:lnTo>
                <a:lnTo>
                  <a:pt x="83981" y="1172560"/>
                </a:lnTo>
                <a:lnTo>
                  <a:pt x="272815" y="995058"/>
                </a:lnTo>
                <a:cubicBezTo>
                  <a:pt x="245442" y="894144"/>
                  <a:pt x="245442" y="787761"/>
                  <a:pt x="272815" y="686847"/>
                </a:cubicBezTo>
                <a:lnTo>
                  <a:pt x="83981" y="509346"/>
                </a:lnTo>
                <a:lnTo>
                  <a:pt x="175287" y="351200"/>
                </a:lnTo>
                <a:lnTo>
                  <a:pt x="423425" y="425984"/>
                </a:lnTo>
                <a:cubicBezTo>
                  <a:pt x="497133" y="351822"/>
                  <a:pt x="589263" y="298630"/>
                  <a:pt x="690344" y="271879"/>
                </a:cubicBezTo>
                <a:lnTo>
                  <a:pt x="749647" y="19593"/>
                </a:lnTo>
                <a:lnTo>
                  <a:pt x="932259" y="19593"/>
                </a:lnTo>
                <a:lnTo>
                  <a:pt x="991563" y="271879"/>
                </a:lnTo>
                <a:cubicBezTo>
                  <a:pt x="1092643" y="298631"/>
                  <a:pt x="1184774" y="351822"/>
                  <a:pt x="1258482" y="425984"/>
                </a:cubicBezTo>
                <a:lnTo>
                  <a:pt x="1258481" y="425984"/>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5015" tIns="447574" rIns="445015" bIns="447574" numCol="1" spcCol="1270" anchor="ctr" anchorCtr="0">
            <a:noAutofit/>
          </a:bodyPr>
          <a:lstStyle/>
          <a:p>
            <a:pPr marL="0" lvl="0" indent="0" algn="ctr" defTabSz="755650">
              <a:lnSpc>
                <a:spcPct val="90000"/>
              </a:lnSpc>
              <a:spcBef>
                <a:spcPct val="0"/>
              </a:spcBef>
              <a:spcAft>
                <a:spcPct val="35000"/>
              </a:spcAft>
              <a:buNone/>
            </a:pPr>
            <a:r>
              <a:rPr lang="en-GB" sz="2000" kern="1200" dirty="0"/>
              <a:t>Haptic feedback</a:t>
            </a:r>
          </a:p>
        </p:txBody>
      </p:sp>
      <p:sp>
        <p:nvSpPr>
          <p:cNvPr id="11" name="Freeform 20">
            <a:extLst>
              <a:ext uri="{FF2B5EF4-FFF2-40B4-BE49-F238E27FC236}">
                <a16:creationId xmlns:a16="http://schemas.microsoft.com/office/drawing/2014/main" id="{FCD695A9-2B52-F8EB-9FD9-F384F2649575}"/>
              </a:ext>
            </a:extLst>
          </p:cNvPr>
          <p:cNvSpPr/>
          <p:nvPr/>
        </p:nvSpPr>
        <p:spPr>
          <a:xfrm>
            <a:off x="8609219" y="3009428"/>
            <a:ext cx="2908094" cy="2908094"/>
          </a:xfrm>
          <a:custGeom>
            <a:avLst/>
            <a:gdLst>
              <a:gd name="connsiteX0" fmla="*/ 1641508 w 2312620"/>
              <a:gd name="connsiteY0" fmla="*/ 368721 h 2312620"/>
              <a:gd name="connsiteX1" fmla="*/ 1821393 w 2312620"/>
              <a:gd name="connsiteY1" fmla="*/ 217771 h 2312620"/>
              <a:gd name="connsiteX2" fmla="*/ 1965100 w 2312620"/>
              <a:gd name="connsiteY2" fmla="*/ 338356 h 2312620"/>
              <a:gd name="connsiteX3" fmla="*/ 1847681 w 2312620"/>
              <a:gd name="connsiteY3" fmla="*/ 541720 h 2312620"/>
              <a:gd name="connsiteX4" fmla="*/ 2034246 w 2312620"/>
              <a:gd name="connsiteY4" fmla="*/ 864860 h 2312620"/>
              <a:gd name="connsiteX5" fmla="*/ 2269074 w 2312620"/>
              <a:gd name="connsiteY5" fmla="*/ 864854 h 2312620"/>
              <a:gd name="connsiteX6" fmla="*/ 2301650 w 2312620"/>
              <a:gd name="connsiteY6" fmla="*/ 1049601 h 2312620"/>
              <a:gd name="connsiteX7" fmla="*/ 2080981 w 2312620"/>
              <a:gd name="connsiteY7" fmla="*/ 1129911 h 2312620"/>
              <a:gd name="connsiteX8" fmla="*/ 2016188 w 2312620"/>
              <a:gd name="connsiteY8" fmla="*/ 1497373 h 2312620"/>
              <a:gd name="connsiteX9" fmla="*/ 2196081 w 2312620"/>
              <a:gd name="connsiteY9" fmla="*/ 1648313 h 2312620"/>
              <a:gd name="connsiteX10" fmla="*/ 2102283 w 2312620"/>
              <a:gd name="connsiteY10" fmla="*/ 1810776 h 2312620"/>
              <a:gd name="connsiteX11" fmla="*/ 1881618 w 2312620"/>
              <a:gd name="connsiteY11" fmla="*/ 1730455 h 2312620"/>
              <a:gd name="connsiteX12" fmla="*/ 1595784 w 2312620"/>
              <a:gd name="connsiteY12" fmla="*/ 1970299 h 2312620"/>
              <a:gd name="connsiteX13" fmla="*/ 1636567 w 2312620"/>
              <a:gd name="connsiteY13" fmla="*/ 2201558 h 2312620"/>
              <a:gd name="connsiteX14" fmla="*/ 1460284 w 2312620"/>
              <a:gd name="connsiteY14" fmla="*/ 2265720 h 2312620"/>
              <a:gd name="connsiteX15" fmla="*/ 1342875 w 2312620"/>
              <a:gd name="connsiteY15" fmla="*/ 2062349 h 2312620"/>
              <a:gd name="connsiteX16" fmla="*/ 969745 w 2312620"/>
              <a:gd name="connsiteY16" fmla="*/ 2062349 h 2312620"/>
              <a:gd name="connsiteX17" fmla="*/ 852336 w 2312620"/>
              <a:gd name="connsiteY17" fmla="*/ 2265720 h 2312620"/>
              <a:gd name="connsiteX18" fmla="*/ 676053 w 2312620"/>
              <a:gd name="connsiteY18" fmla="*/ 2201558 h 2312620"/>
              <a:gd name="connsiteX19" fmla="*/ 716836 w 2312620"/>
              <a:gd name="connsiteY19" fmla="*/ 1970298 h 2312620"/>
              <a:gd name="connsiteX20" fmla="*/ 431002 w 2312620"/>
              <a:gd name="connsiteY20" fmla="*/ 1730455 h 2312620"/>
              <a:gd name="connsiteX21" fmla="*/ 210337 w 2312620"/>
              <a:gd name="connsiteY21" fmla="*/ 1810776 h 2312620"/>
              <a:gd name="connsiteX22" fmla="*/ 116539 w 2312620"/>
              <a:gd name="connsiteY22" fmla="*/ 1648313 h 2312620"/>
              <a:gd name="connsiteX23" fmla="*/ 296432 w 2312620"/>
              <a:gd name="connsiteY23" fmla="*/ 1497373 h 2312620"/>
              <a:gd name="connsiteX24" fmla="*/ 231639 w 2312620"/>
              <a:gd name="connsiteY24" fmla="*/ 1129911 h 2312620"/>
              <a:gd name="connsiteX25" fmla="*/ 10970 w 2312620"/>
              <a:gd name="connsiteY25" fmla="*/ 1049601 h 2312620"/>
              <a:gd name="connsiteX26" fmla="*/ 43546 w 2312620"/>
              <a:gd name="connsiteY26" fmla="*/ 864854 h 2312620"/>
              <a:gd name="connsiteX27" fmla="*/ 278374 w 2312620"/>
              <a:gd name="connsiteY27" fmla="*/ 864860 h 2312620"/>
              <a:gd name="connsiteX28" fmla="*/ 464939 w 2312620"/>
              <a:gd name="connsiteY28" fmla="*/ 541720 h 2312620"/>
              <a:gd name="connsiteX29" fmla="*/ 347520 w 2312620"/>
              <a:gd name="connsiteY29" fmla="*/ 338356 h 2312620"/>
              <a:gd name="connsiteX30" fmla="*/ 491227 w 2312620"/>
              <a:gd name="connsiteY30" fmla="*/ 217771 h 2312620"/>
              <a:gd name="connsiteX31" fmla="*/ 671112 w 2312620"/>
              <a:gd name="connsiteY31" fmla="*/ 368721 h 2312620"/>
              <a:gd name="connsiteX32" fmla="*/ 1021740 w 2312620"/>
              <a:gd name="connsiteY32" fmla="*/ 241103 h 2312620"/>
              <a:gd name="connsiteX33" fmla="*/ 1062512 w 2312620"/>
              <a:gd name="connsiteY33" fmla="*/ 9841 h 2312620"/>
              <a:gd name="connsiteX34" fmla="*/ 1250108 w 2312620"/>
              <a:gd name="connsiteY34" fmla="*/ 9841 h 2312620"/>
              <a:gd name="connsiteX35" fmla="*/ 1290880 w 2312620"/>
              <a:gd name="connsiteY35" fmla="*/ 241103 h 2312620"/>
              <a:gd name="connsiteX36" fmla="*/ 1641508 w 2312620"/>
              <a:gd name="connsiteY36" fmla="*/ 368721 h 231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312620" h="2312620">
                <a:moveTo>
                  <a:pt x="1641508" y="368721"/>
                </a:moveTo>
                <a:lnTo>
                  <a:pt x="1821393" y="217771"/>
                </a:lnTo>
                <a:lnTo>
                  <a:pt x="1965100" y="338356"/>
                </a:lnTo>
                <a:lnTo>
                  <a:pt x="1847681" y="541720"/>
                </a:lnTo>
                <a:cubicBezTo>
                  <a:pt x="1931173" y="635643"/>
                  <a:pt x="1994653" y="745593"/>
                  <a:pt x="2034246" y="864860"/>
                </a:cubicBezTo>
                <a:lnTo>
                  <a:pt x="2269074" y="864854"/>
                </a:lnTo>
                <a:lnTo>
                  <a:pt x="2301650" y="1049601"/>
                </a:lnTo>
                <a:lnTo>
                  <a:pt x="2080981" y="1129911"/>
                </a:lnTo>
                <a:cubicBezTo>
                  <a:pt x="2084567" y="1255528"/>
                  <a:pt x="2062521" y="1380558"/>
                  <a:pt x="2016188" y="1497373"/>
                </a:cubicBezTo>
                <a:lnTo>
                  <a:pt x="2196081" y="1648313"/>
                </a:lnTo>
                <a:lnTo>
                  <a:pt x="2102283" y="1810776"/>
                </a:lnTo>
                <a:lnTo>
                  <a:pt x="1881618" y="1730455"/>
                </a:lnTo>
                <a:cubicBezTo>
                  <a:pt x="1803620" y="1828988"/>
                  <a:pt x="1706364" y="1910596"/>
                  <a:pt x="1595784" y="1970299"/>
                </a:cubicBezTo>
                <a:lnTo>
                  <a:pt x="1636567" y="2201558"/>
                </a:lnTo>
                <a:lnTo>
                  <a:pt x="1460284" y="2265720"/>
                </a:lnTo>
                <a:lnTo>
                  <a:pt x="1342875" y="2062349"/>
                </a:lnTo>
                <a:cubicBezTo>
                  <a:pt x="1219789" y="2087694"/>
                  <a:pt x="1092830" y="2087694"/>
                  <a:pt x="969745" y="2062349"/>
                </a:cubicBezTo>
                <a:lnTo>
                  <a:pt x="852336" y="2265720"/>
                </a:lnTo>
                <a:lnTo>
                  <a:pt x="676053" y="2201558"/>
                </a:lnTo>
                <a:lnTo>
                  <a:pt x="716836" y="1970298"/>
                </a:lnTo>
                <a:cubicBezTo>
                  <a:pt x="606256" y="1910595"/>
                  <a:pt x="508999" y="1828988"/>
                  <a:pt x="431002" y="1730455"/>
                </a:cubicBezTo>
                <a:lnTo>
                  <a:pt x="210337" y="1810776"/>
                </a:lnTo>
                <a:lnTo>
                  <a:pt x="116539" y="1648313"/>
                </a:lnTo>
                <a:lnTo>
                  <a:pt x="296432" y="1497373"/>
                </a:lnTo>
                <a:cubicBezTo>
                  <a:pt x="250099" y="1380558"/>
                  <a:pt x="228052" y="1255528"/>
                  <a:pt x="231639" y="1129911"/>
                </a:cubicBezTo>
                <a:lnTo>
                  <a:pt x="10970" y="1049601"/>
                </a:lnTo>
                <a:lnTo>
                  <a:pt x="43546" y="864854"/>
                </a:lnTo>
                <a:lnTo>
                  <a:pt x="278374" y="864860"/>
                </a:lnTo>
                <a:cubicBezTo>
                  <a:pt x="317967" y="745592"/>
                  <a:pt x="381447" y="635643"/>
                  <a:pt x="464939" y="541720"/>
                </a:cubicBezTo>
                <a:lnTo>
                  <a:pt x="347520" y="338356"/>
                </a:lnTo>
                <a:lnTo>
                  <a:pt x="491227" y="217771"/>
                </a:lnTo>
                <a:lnTo>
                  <a:pt x="671112" y="368721"/>
                </a:lnTo>
                <a:cubicBezTo>
                  <a:pt x="778106" y="302807"/>
                  <a:pt x="897409" y="259384"/>
                  <a:pt x="1021740" y="241103"/>
                </a:cubicBezTo>
                <a:lnTo>
                  <a:pt x="1062512" y="9841"/>
                </a:lnTo>
                <a:lnTo>
                  <a:pt x="1250108" y="9841"/>
                </a:lnTo>
                <a:lnTo>
                  <a:pt x="1290880" y="241103"/>
                </a:lnTo>
                <a:cubicBezTo>
                  <a:pt x="1415211" y="259384"/>
                  <a:pt x="1534514" y="302807"/>
                  <a:pt x="1641508" y="368721"/>
                </a:cubicBez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6529" tIns="563310" rIns="486529" bIns="603755" numCol="1" spcCol="1270" anchor="ctr" anchorCtr="0">
            <a:noAutofit/>
          </a:bodyPr>
          <a:lstStyle/>
          <a:p>
            <a:pPr marL="0" lvl="0" indent="0" algn="ctr" defTabSz="755650">
              <a:lnSpc>
                <a:spcPct val="90000"/>
              </a:lnSpc>
              <a:spcBef>
                <a:spcPct val="0"/>
              </a:spcBef>
              <a:spcAft>
                <a:spcPct val="35000"/>
              </a:spcAft>
              <a:buNone/>
            </a:pPr>
            <a:r>
              <a:rPr lang="en-GB" sz="2400" kern="1200" dirty="0"/>
              <a:t>Virtual Shape Editing</a:t>
            </a:r>
          </a:p>
        </p:txBody>
      </p:sp>
      <p:sp>
        <p:nvSpPr>
          <p:cNvPr id="12" name="Content Placeholder 1">
            <a:extLst>
              <a:ext uri="{FF2B5EF4-FFF2-40B4-BE49-F238E27FC236}">
                <a16:creationId xmlns:a16="http://schemas.microsoft.com/office/drawing/2014/main" id="{24E3A825-5289-57E2-C498-AF216CE89E97}"/>
              </a:ext>
            </a:extLst>
          </p:cNvPr>
          <p:cNvSpPr txBox="1">
            <a:spLocks/>
          </p:cNvSpPr>
          <p:nvPr/>
        </p:nvSpPr>
        <p:spPr>
          <a:xfrm>
            <a:off x="118068" y="1961201"/>
            <a:ext cx="5860143" cy="3778332"/>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Calibri" panose="020F0502020204030204" pitchFamily="34" charset="0"/>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Calibri" panose="020F0502020204030204" pitchFamily="34" charset="0"/>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Calibri" panose="020F0502020204030204" pitchFamily="34" charset="0"/>
                <a:ea typeface="+mn-ea"/>
                <a:cs typeface="+mn-cs"/>
              </a:defRPr>
            </a:lvl3pPr>
            <a:lvl4pPr marL="822960" indent="-822960" algn="l" defTabSz="914400" rtl="0" eaLnBrk="1" latinLnBrk="0" hangingPunct="1">
              <a:lnSpc>
                <a:spcPct val="85000"/>
              </a:lnSpc>
              <a:spcBef>
                <a:spcPts val="600"/>
              </a:spcBef>
              <a:buFont typeface="Arial" pitchFamily="34" charset="0"/>
              <a:buChar char=" "/>
              <a:defRPr lang="en-US" sz="1600" kern="1200" baseline="0" dirty="0">
                <a:solidFill>
                  <a:prstClr val="black">
                    <a:lumMod val="75000"/>
                    <a:lumOff val="25000"/>
                  </a:prstClr>
                </a:solidFill>
                <a:latin typeface="Calibri" panose="020F0502020204030204" pitchFamily="34" charset="0"/>
                <a:ea typeface="+mn-ea"/>
                <a:cs typeface="Arial" pitchFamily="34" charset="0"/>
              </a:defRPr>
            </a:lvl4pPr>
            <a:lvl5pPr marL="1200150" indent="-260604" algn="l" defTabSz="914400" rtl="0" eaLnBrk="1" latinLnBrk="0" hangingPunct="1">
              <a:lnSpc>
                <a:spcPct val="85000"/>
              </a:lnSpc>
              <a:spcBef>
                <a:spcPts val="600"/>
              </a:spcBef>
              <a:buFont typeface="Qualcomm Regular" pitchFamily="34" charset="0"/>
              <a:buChar char="−"/>
              <a:defRPr sz="1800" kern="1200">
                <a:solidFill>
                  <a:schemeClr val="tx1">
                    <a:lumMod val="85000"/>
                    <a:lumOff val="15000"/>
                  </a:schemeClr>
                </a:solidFill>
                <a:latin typeface="+mn-lt"/>
                <a:ea typeface="+mn-ea"/>
                <a:cs typeface="+mn-cs"/>
              </a:defRPr>
            </a:lvl5pPr>
            <a:lvl6pPr marL="1628775" indent="0" algn="l" defTabSz="914400" rtl="0" eaLnBrk="1" latinLnBrk="0" hangingPunct="1">
              <a:lnSpc>
                <a:spcPct val="85000"/>
              </a:lnSpc>
              <a:spcBef>
                <a:spcPts val="600"/>
              </a:spcBef>
              <a:buFont typeface="Arial" pitchFamily="34" charset="0"/>
              <a:buNone/>
              <a:defRPr sz="12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Arial" pitchFamily="34" charset="0"/>
              <a:buChar char="•"/>
            </a:pPr>
            <a:r>
              <a:rPr lang="en-US" dirty="0">
                <a:solidFill>
                  <a:schemeClr val="tx1"/>
                </a:solidFill>
                <a:latin typeface="+mn-lt"/>
                <a:cs typeface="Calibri"/>
              </a:rPr>
              <a:t> Traditional shape editing tools do not render </a:t>
            </a:r>
            <a:r>
              <a:rPr lang="en-US" dirty="0">
                <a:solidFill>
                  <a:srgbClr val="C00000"/>
                </a:solidFill>
                <a:latin typeface="+mn-lt"/>
                <a:cs typeface="Calibri"/>
              </a:rPr>
              <a:t>haptic feedback</a:t>
            </a:r>
            <a:r>
              <a:rPr lang="en-US" dirty="0">
                <a:solidFill>
                  <a:schemeClr val="tx1"/>
                </a:solidFill>
                <a:latin typeface="+mn-lt"/>
                <a:cs typeface="Calibri"/>
              </a:rPr>
              <a:t>.</a:t>
            </a:r>
          </a:p>
          <a:p>
            <a:pPr>
              <a:buFont typeface="Arial" pitchFamily="34" charset="0"/>
              <a:buChar char="•"/>
            </a:pPr>
            <a:endParaRPr lang="en-US" dirty="0">
              <a:solidFill>
                <a:schemeClr val="tx1"/>
              </a:solidFill>
              <a:latin typeface="+mn-lt"/>
              <a:cs typeface="Calibri"/>
            </a:endParaRPr>
          </a:p>
          <a:p>
            <a:pPr>
              <a:buFont typeface="Arial" pitchFamily="34" charset="0"/>
              <a:buChar char="•"/>
            </a:pPr>
            <a:r>
              <a:rPr lang="en-US" dirty="0">
                <a:solidFill>
                  <a:schemeClr val="tx1"/>
                </a:solidFill>
                <a:latin typeface="+mn-lt"/>
                <a:cs typeface="Calibri"/>
              </a:rPr>
              <a:t> Most of </a:t>
            </a:r>
            <a:r>
              <a:rPr lang="en-US" dirty="0">
                <a:solidFill>
                  <a:schemeClr val="tx1"/>
                </a:solidFill>
                <a:latin typeface="+mn-lt"/>
              </a:rPr>
              <a:t>these</a:t>
            </a:r>
            <a:r>
              <a:rPr lang="en-US" dirty="0">
                <a:solidFill>
                  <a:schemeClr val="tx1"/>
                </a:solidFill>
                <a:latin typeface="+mn-lt"/>
                <a:cs typeface="Calibri"/>
              </a:rPr>
              <a:t> tools edit shapes in a </a:t>
            </a:r>
            <a:r>
              <a:rPr lang="en-US" dirty="0">
                <a:solidFill>
                  <a:srgbClr val="C00000"/>
                </a:solidFill>
                <a:latin typeface="+mn-lt"/>
                <a:cs typeface="Calibri"/>
              </a:rPr>
              <a:t>purely geometric way</a:t>
            </a:r>
            <a:r>
              <a:rPr lang="en-US" dirty="0">
                <a:solidFill>
                  <a:schemeClr val="tx1"/>
                </a:solidFill>
                <a:latin typeface="+mn-lt"/>
                <a:cs typeface="Calibri"/>
              </a:rPr>
              <a:t>.</a:t>
            </a:r>
          </a:p>
          <a:p>
            <a:pPr>
              <a:buFont typeface="Arial" pitchFamily="34" charset="0"/>
              <a:buChar char="•"/>
            </a:pPr>
            <a:endParaRPr lang="en-US" dirty="0">
              <a:solidFill>
                <a:schemeClr val="tx1"/>
              </a:solidFill>
              <a:latin typeface="+mn-lt"/>
              <a:cs typeface="Calibri"/>
            </a:endParaRPr>
          </a:p>
          <a:p>
            <a:pPr>
              <a:buFont typeface="Arial" pitchFamily="34" charset="0"/>
              <a:buChar char="•"/>
            </a:pPr>
            <a:r>
              <a:rPr lang="en-US" dirty="0">
                <a:solidFill>
                  <a:schemeClr val="tx1"/>
                </a:solidFill>
                <a:latin typeface="+mn-lt"/>
                <a:cs typeface="Calibri"/>
              </a:rPr>
              <a:t> </a:t>
            </a:r>
            <a:r>
              <a:rPr lang="en-IN" dirty="0">
                <a:solidFill>
                  <a:schemeClr val="tx1"/>
                </a:solidFill>
                <a:latin typeface="+mn-lt"/>
                <a:cs typeface="Arial"/>
              </a:rPr>
              <a:t>Make the virtual shape editing experience more </a:t>
            </a:r>
            <a:r>
              <a:rPr lang="en-IN" dirty="0">
                <a:solidFill>
                  <a:srgbClr val="5D9566"/>
                </a:solidFill>
                <a:latin typeface="+mn-lt"/>
                <a:cs typeface="Arial"/>
              </a:rPr>
              <a:t>accurate</a:t>
            </a:r>
            <a:r>
              <a:rPr lang="en-IN" dirty="0">
                <a:solidFill>
                  <a:schemeClr val="tx1"/>
                </a:solidFill>
                <a:latin typeface="+mn-lt"/>
                <a:cs typeface="Arial"/>
              </a:rPr>
              <a:t> &amp; </a:t>
            </a:r>
            <a:r>
              <a:rPr lang="en-IN" dirty="0">
                <a:solidFill>
                  <a:srgbClr val="0070C0"/>
                </a:solidFill>
                <a:latin typeface="+mn-lt"/>
                <a:cs typeface="Arial"/>
              </a:rPr>
              <a:t>immersive</a:t>
            </a:r>
            <a:r>
              <a:rPr lang="en-IN" dirty="0">
                <a:solidFill>
                  <a:schemeClr val="tx1"/>
                </a:solidFill>
                <a:latin typeface="+mn-lt"/>
                <a:cs typeface="Arial"/>
              </a:rPr>
              <a:t>.</a:t>
            </a:r>
            <a:endParaRPr lang="en-US" dirty="0">
              <a:solidFill>
                <a:schemeClr val="tx1"/>
              </a:solidFill>
              <a:latin typeface="+mn-lt"/>
              <a:cs typeface="Calibri"/>
            </a:endParaRPr>
          </a:p>
        </p:txBody>
      </p:sp>
    </p:spTree>
    <p:extLst>
      <p:ext uri="{BB962C8B-B14F-4D97-AF65-F5344CB8AC3E}">
        <p14:creationId xmlns:p14="http://schemas.microsoft.com/office/powerpoint/2010/main" val="413659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anim calcmode="lin" valueType="num">
                                      <p:cBhvr additive="base">
                                        <p:cTn id="15"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
                                            <p:txEl>
                                              <p:pRg st="4" end="4"/>
                                            </p:txEl>
                                          </p:spTgt>
                                        </p:tgtEl>
                                        <p:attrNameLst>
                                          <p:attrName>ppt_y</p:attrName>
                                        </p:attrNameLst>
                                      </p:cBhvr>
                                      <p:tavLst>
                                        <p:tav tm="0">
                                          <p:val>
                                            <p:strVal val="#ppt_y"/>
                                          </p:val>
                                        </p:tav>
                                        <p:tav tm="100000">
                                          <p:val>
                                            <p:strVal val="#ppt_y"/>
                                          </p:val>
                                        </p:tav>
                                      </p:tavLst>
                                    </p:anim>
                                  </p:childTnLst>
                                </p:cTn>
                              </p:par>
                              <p:par>
                                <p:cTn id="17" presetID="8" presetClass="emph" presetSubtype="0" accel="50000" decel="50000" fill="hold" grpId="0" nodeType="withEffect">
                                  <p:stCondLst>
                                    <p:cond delay="0"/>
                                  </p:stCondLst>
                                  <p:childTnLst>
                                    <p:animRot by="21600000">
                                      <p:cBhvr>
                                        <p:cTn id="18" dur="5000" fill="hold"/>
                                        <p:tgtEl>
                                          <p:spTgt spid="9"/>
                                        </p:tgtEl>
                                        <p:attrNameLst>
                                          <p:attrName>r</p:attrName>
                                        </p:attrNameLst>
                                      </p:cBhvr>
                                    </p:animRot>
                                  </p:childTnLst>
                                </p:cTn>
                              </p:par>
                              <p:par>
                                <p:cTn id="19" presetID="8" presetClass="emph" presetSubtype="0" accel="50000" decel="50000" fill="hold" grpId="0" nodeType="withEffect">
                                  <p:stCondLst>
                                    <p:cond delay="0"/>
                                  </p:stCondLst>
                                  <p:childTnLst>
                                    <p:animRot by="-21600000">
                                      <p:cBhvr>
                                        <p:cTn id="20" dur="5000" fill="hold"/>
                                        <p:tgtEl>
                                          <p:spTgt spid="10"/>
                                        </p:tgtEl>
                                        <p:attrNameLst>
                                          <p:attrName>r</p:attrName>
                                        </p:attrNameLst>
                                      </p:cBhvr>
                                    </p:animRot>
                                  </p:childTnLst>
                                </p:cTn>
                              </p:par>
                              <p:par>
                                <p:cTn id="21" presetID="8" presetClass="emph" presetSubtype="0" accel="50000" decel="50000" fill="hold" grpId="0" nodeType="withEffect">
                                  <p:stCondLst>
                                    <p:cond delay="0"/>
                                  </p:stCondLst>
                                  <p:childTnLst>
                                    <p:animRot by="21600000">
                                      <p:cBhvr>
                                        <p:cTn id="22"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83542" y="292617"/>
            <a:ext cx="11432977" cy="623248"/>
          </a:xfrm>
        </p:spPr>
        <p:txBody>
          <a:bodyPr/>
          <a:lstStyle/>
          <a:p>
            <a:r>
              <a:rPr lang="en-US" dirty="0">
                <a:latin typeface="+mj-lt"/>
                <a:cs typeface="Calibri"/>
              </a:rPr>
              <a:t>Contributions</a:t>
            </a:r>
          </a:p>
        </p:txBody>
      </p:sp>
      <p:sp>
        <p:nvSpPr>
          <p:cNvPr id="8" name="Content Placeholder 1">
            <a:extLst>
              <a:ext uri="{FF2B5EF4-FFF2-40B4-BE49-F238E27FC236}">
                <a16:creationId xmlns:a16="http://schemas.microsoft.com/office/drawing/2014/main" id="{D6C0E80F-EB00-4661-A2D7-474DE6CCE839}"/>
              </a:ext>
            </a:extLst>
          </p:cNvPr>
          <p:cNvSpPr txBox="1">
            <a:spLocks/>
          </p:cNvSpPr>
          <p:nvPr/>
        </p:nvSpPr>
        <p:spPr>
          <a:xfrm>
            <a:off x="118068" y="1846889"/>
            <a:ext cx="10980695" cy="4365375"/>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Calibri" panose="020F0502020204030204" pitchFamily="34" charset="0"/>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Calibri" panose="020F0502020204030204" pitchFamily="34" charset="0"/>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Calibri" panose="020F0502020204030204" pitchFamily="34" charset="0"/>
                <a:ea typeface="+mn-ea"/>
                <a:cs typeface="+mn-cs"/>
              </a:defRPr>
            </a:lvl3pPr>
            <a:lvl4pPr marL="822960" indent="-822960" algn="l" defTabSz="914400" rtl="0" eaLnBrk="1" latinLnBrk="0" hangingPunct="1">
              <a:lnSpc>
                <a:spcPct val="85000"/>
              </a:lnSpc>
              <a:spcBef>
                <a:spcPts val="600"/>
              </a:spcBef>
              <a:buFont typeface="Arial" pitchFamily="34" charset="0"/>
              <a:buChar char=" "/>
              <a:defRPr lang="en-US" sz="1600" kern="1200" baseline="0" dirty="0">
                <a:solidFill>
                  <a:prstClr val="black">
                    <a:lumMod val="75000"/>
                    <a:lumOff val="25000"/>
                  </a:prstClr>
                </a:solidFill>
                <a:latin typeface="Calibri" panose="020F0502020204030204" pitchFamily="34" charset="0"/>
                <a:ea typeface="+mn-ea"/>
                <a:cs typeface="Arial" pitchFamily="34" charset="0"/>
              </a:defRPr>
            </a:lvl4pPr>
            <a:lvl5pPr marL="1200150" indent="-260604" algn="l" defTabSz="914400" rtl="0" eaLnBrk="1" latinLnBrk="0" hangingPunct="1">
              <a:lnSpc>
                <a:spcPct val="85000"/>
              </a:lnSpc>
              <a:spcBef>
                <a:spcPts val="600"/>
              </a:spcBef>
              <a:buFont typeface="Qualcomm Regular" pitchFamily="34" charset="0"/>
              <a:buChar char="−"/>
              <a:defRPr sz="1800" kern="1200">
                <a:solidFill>
                  <a:schemeClr val="tx1">
                    <a:lumMod val="85000"/>
                    <a:lumOff val="15000"/>
                  </a:schemeClr>
                </a:solidFill>
                <a:latin typeface="+mn-lt"/>
                <a:ea typeface="+mn-ea"/>
                <a:cs typeface="+mn-cs"/>
              </a:defRPr>
            </a:lvl5pPr>
            <a:lvl6pPr marL="1628775" indent="0" algn="l" defTabSz="914400" rtl="0" eaLnBrk="1" latinLnBrk="0" hangingPunct="1">
              <a:lnSpc>
                <a:spcPct val="85000"/>
              </a:lnSpc>
              <a:spcBef>
                <a:spcPts val="600"/>
              </a:spcBef>
              <a:buFont typeface="Arial" pitchFamily="34" charset="0"/>
              <a:buNone/>
              <a:defRPr sz="12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Arial" pitchFamily="34" charset="0"/>
              <a:buChar char="•"/>
            </a:pPr>
            <a:r>
              <a:rPr lang="en-US" sz="2800" dirty="0">
                <a:solidFill>
                  <a:srgbClr val="FFC000"/>
                </a:solidFill>
                <a:latin typeface="+mn-lt"/>
                <a:cs typeface="Calibri"/>
              </a:rPr>
              <a:t> </a:t>
            </a:r>
            <a:r>
              <a:rPr lang="en-US" sz="2800" dirty="0">
                <a:solidFill>
                  <a:schemeClr val="tx1"/>
                </a:solidFill>
                <a:latin typeface="+mn-lt"/>
                <a:cs typeface="Calibri"/>
              </a:rPr>
              <a:t>Developed a deformable </a:t>
            </a:r>
            <a:r>
              <a:rPr lang="en-US" sz="2800" dirty="0">
                <a:solidFill>
                  <a:srgbClr val="0070C0"/>
                </a:solidFill>
                <a:latin typeface="+mn-lt"/>
                <a:cs typeface="Calibri"/>
              </a:rPr>
              <a:t>wetting model </a:t>
            </a:r>
            <a:r>
              <a:rPr lang="en-US" sz="2800" dirty="0">
                <a:solidFill>
                  <a:schemeClr val="tx1"/>
                </a:solidFill>
                <a:latin typeface="+mn-lt"/>
                <a:cs typeface="Calibri"/>
              </a:rPr>
              <a:t>to change the material properties.</a:t>
            </a:r>
          </a:p>
          <a:p>
            <a:pPr marL="0" indent="0">
              <a:buNone/>
            </a:pPr>
            <a:endParaRPr lang="en-US" sz="2800" dirty="0">
              <a:solidFill>
                <a:schemeClr val="tx1"/>
              </a:solidFill>
              <a:latin typeface="+mn-lt"/>
              <a:cs typeface="Calibri"/>
            </a:endParaRPr>
          </a:p>
          <a:p>
            <a:pPr>
              <a:buFont typeface="Arial" pitchFamily="34" charset="0"/>
              <a:buChar char="•"/>
            </a:pPr>
            <a:r>
              <a:rPr lang="en-US" sz="2800" dirty="0">
                <a:solidFill>
                  <a:srgbClr val="FFC000"/>
                </a:solidFill>
                <a:latin typeface="+mn-lt"/>
                <a:cs typeface="Calibri"/>
              </a:rPr>
              <a:t> </a:t>
            </a:r>
            <a:r>
              <a:rPr lang="en-US" sz="2800" b="1" dirty="0">
                <a:solidFill>
                  <a:srgbClr val="0070C0"/>
                </a:solidFill>
                <a:latin typeface="+mn-lt"/>
                <a:cs typeface="Calibri"/>
              </a:rPr>
              <a:t>Multi-resolution</a:t>
            </a:r>
            <a:r>
              <a:rPr lang="en-US" sz="2800" dirty="0">
                <a:solidFill>
                  <a:srgbClr val="0070C0"/>
                </a:solidFill>
                <a:latin typeface="+mn-lt"/>
                <a:cs typeface="Calibri"/>
              </a:rPr>
              <a:t> </a:t>
            </a:r>
            <a:r>
              <a:rPr lang="en-US" sz="2800" dirty="0">
                <a:solidFill>
                  <a:schemeClr val="tx1"/>
                </a:solidFill>
                <a:latin typeface="+mn-lt"/>
                <a:cs typeface="Calibri"/>
              </a:rPr>
              <a:t>framework and part of the simulations are </a:t>
            </a:r>
            <a:r>
              <a:rPr lang="en-US" sz="2800" dirty="0">
                <a:solidFill>
                  <a:srgbClr val="0070C0"/>
                </a:solidFill>
                <a:latin typeface="+mn-lt"/>
                <a:cs typeface="Calibri"/>
              </a:rPr>
              <a:t>parallelized using GPU </a:t>
            </a:r>
            <a:r>
              <a:rPr lang="en-US" sz="2800" dirty="0">
                <a:solidFill>
                  <a:schemeClr val="tx1"/>
                </a:solidFill>
                <a:latin typeface="+mn-lt"/>
                <a:cs typeface="Calibri"/>
              </a:rPr>
              <a:t>to meet the real-time constraints.</a:t>
            </a:r>
            <a:r>
              <a:rPr lang="en-US" sz="2800" dirty="0">
                <a:solidFill>
                  <a:srgbClr val="FFC000"/>
                </a:solidFill>
                <a:latin typeface="+mn-lt"/>
                <a:cs typeface="Calibri"/>
              </a:rPr>
              <a:t> </a:t>
            </a:r>
          </a:p>
          <a:p>
            <a:pPr marL="0" indent="0">
              <a:buNone/>
            </a:pPr>
            <a:endParaRPr lang="en-US" sz="2800" dirty="0">
              <a:solidFill>
                <a:srgbClr val="FFC000"/>
              </a:solidFill>
              <a:latin typeface="+mn-lt"/>
              <a:cs typeface="Calibri"/>
            </a:endParaRPr>
          </a:p>
          <a:p>
            <a:pPr>
              <a:buFont typeface="Arial" pitchFamily="34" charset="0"/>
              <a:buChar char="•"/>
            </a:pPr>
            <a:r>
              <a:rPr lang="en-US" sz="2800" dirty="0">
                <a:solidFill>
                  <a:srgbClr val="FFC000"/>
                </a:solidFill>
                <a:latin typeface="+mn-lt"/>
                <a:cs typeface="Calibri"/>
              </a:rPr>
              <a:t> </a:t>
            </a:r>
            <a:r>
              <a:rPr lang="en-US" sz="2800" dirty="0">
                <a:solidFill>
                  <a:schemeClr val="tx1"/>
                </a:solidFill>
                <a:latin typeface="+mn-lt"/>
                <a:cs typeface="Calibri"/>
              </a:rPr>
              <a:t>Haptic and visual feedback using a </a:t>
            </a:r>
            <a:r>
              <a:rPr lang="en-US" sz="2800" dirty="0">
                <a:solidFill>
                  <a:srgbClr val="0070C0"/>
                </a:solidFill>
                <a:latin typeface="+mn-lt"/>
                <a:cs typeface="Calibri"/>
              </a:rPr>
              <a:t>multi-threaded </a:t>
            </a:r>
            <a:r>
              <a:rPr lang="en-US" sz="2800" dirty="0">
                <a:solidFill>
                  <a:schemeClr val="tx1"/>
                </a:solidFill>
                <a:latin typeface="+mn-lt"/>
                <a:cs typeface="Calibri"/>
              </a:rPr>
              <a:t>method. </a:t>
            </a:r>
          </a:p>
        </p:txBody>
      </p:sp>
      <p:sp>
        <p:nvSpPr>
          <p:cNvPr id="2" name="Slide Number Placeholder 10">
            <a:extLst>
              <a:ext uri="{FF2B5EF4-FFF2-40B4-BE49-F238E27FC236}">
                <a16:creationId xmlns:a16="http://schemas.microsoft.com/office/drawing/2014/main" id="{1512D5A8-24DB-25D3-7FB7-41E59D14C9DD}"/>
              </a:ext>
            </a:extLst>
          </p:cNvPr>
          <p:cNvSpPr txBox="1">
            <a:spLocks/>
          </p:cNvSpPr>
          <p:nvPr/>
        </p:nvSpPr>
        <p:spPr>
          <a:xfrm>
            <a:off x="11098763" y="6556248"/>
            <a:ext cx="673360" cy="3017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7AE9FA-3F8D-0D45-ABEA-B1C7A7244A19}" type="slidenum">
              <a:rPr lang="en-US" smtClean="0"/>
              <a:pPr/>
              <a:t>3</a:t>
            </a:fld>
            <a:endParaRPr lang="en-US" dirty="0"/>
          </a:p>
        </p:txBody>
      </p:sp>
    </p:spTree>
    <p:extLst>
      <p:ext uri="{BB962C8B-B14F-4D97-AF65-F5344CB8AC3E}">
        <p14:creationId xmlns:p14="http://schemas.microsoft.com/office/powerpoint/2010/main" val="29643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000"/>
                                        <p:tgtEl>
                                          <p:spTgt spid="8">
                                            <p:txEl>
                                              <p:pRg st="4" end="4"/>
                                            </p:txEl>
                                          </p:spTgt>
                                        </p:tgtEl>
                                      </p:cBhvr>
                                    </p:animEffect>
                                    <p:anim calcmode="lin" valueType="num">
                                      <p:cBhvr>
                                        <p:cTn id="2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3544" y="1726407"/>
            <a:ext cx="5589355" cy="4307679"/>
          </a:xfrm>
        </p:spPr>
        <p:txBody>
          <a:bodyPr vert="horz" lIns="91440" tIns="45720" rIns="91440" bIns="45720" rtlCol="0" anchor="t">
            <a:noAutofit/>
          </a:bodyPr>
          <a:lstStyle/>
          <a:p>
            <a:pPr>
              <a:buChar char="•"/>
            </a:pPr>
            <a:r>
              <a:rPr lang="en-US" sz="2000" dirty="0">
                <a:latin typeface="+mn-lt"/>
                <a:cs typeface="Calibri"/>
              </a:rPr>
              <a:t>Simulate </a:t>
            </a:r>
            <a:r>
              <a:rPr lang="en-US" sz="2000" dirty="0">
                <a:solidFill>
                  <a:srgbClr val="00B0F0"/>
                </a:solidFill>
                <a:latin typeface="+mn-lt"/>
                <a:cs typeface="Calibri"/>
              </a:rPr>
              <a:t>Corotated FEM</a:t>
            </a:r>
            <a:r>
              <a:rPr lang="en-US" sz="2000" dirty="0">
                <a:latin typeface="+mn-lt"/>
                <a:cs typeface="Calibri"/>
              </a:rPr>
              <a:t> based deformation with linear </a:t>
            </a:r>
            <a:r>
              <a:rPr lang="en-US" sz="2000" dirty="0">
                <a:solidFill>
                  <a:srgbClr val="C00000"/>
                </a:solidFill>
                <a:latin typeface="+mn-lt"/>
                <a:cs typeface="Calibri"/>
              </a:rPr>
              <a:t>Cauchy strain</a:t>
            </a:r>
            <a:r>
              <a:rPr lang="en-US" sz="2000" dirty="0">
                <a:latin typeface="+mn-lt"/>
                <a:cs typeface="Calibri"/>
              </a:rPr>
              <a:t> on volumetric tetrahedral mesh. [</a:t>
            </a:r>
            <a:r>
              <a:rPr lang="en-US" sz="2000" dirty="0">
                <a:latin typeface="+mn-lt"/>
                <a:cs typeface="Calibri Light"/>
              </a:rPr>
              <a:t>Müller </a:t>
            </a:r>
            <a:r>
              <a:rPr lang="en-US" sz="2000" dirty="0">
                <a:latin typeface="+mn-lt"/>
                <a:cs typeface="Calibri"/>
              </a:rPr>
              <a:t>et el. 2004]</a:t>
            </a:r>
          </a:p>
          <a:p>
            <a:pPr>
              <a:buChar char="•"/>
            </a:pPr>
            <a:r>
              <a:rPr lang="en-US" sz="2000" dirty="0">
                <a:solidFill>
                  <a:srgbClr val="00B050"/>
                </a:solidFill>
                <a:latin typeface="+mn-lt"/>
                <a:cs typeface="Calibri"/>
              </a:rPr>
              <a:t>Wetting brush</a:t>
            </a:r>
            <a:r>
              <a:rPr lang="en-US" sz="2000" dirty="0">
                <a:latin typeface="+mn-lt"/>
                <a:cs typeface="Calibri"/>
              </a:rPr>
              <a:t> that transfer water from the brush to mesh. [Patkar et al. 2013]</a:t>
            </a:r>
          </a:p>
          <a:p>
            <a:pPr>
              <a:buChar char="•"/>
            </a:pPr>
            <a:r>
              <a:rPr lang="en-US" sz="2000" dirty="0">
                <a:latin typeface="+mn-lt"/>
                <a:cs typeface="Calibri"/>
              </a:rPr>
              <a:t>Water gets </a:t>
            </a:r>
            <a:r>
              <a:rPr lang="en-US" sz="2000" dirty="0">
                <a:solidFill>
                  <a:srgbClr val="C00000"/>
                </a:solidFill>
                <a:latin typeface="+mn-lt"/>
                <a:cs typeface="Calibri"/>
              </a:rPr>
              <a:t>diffused</a:t>
            </a:r>
            <a:r>
              <a:rPr lang="en-US" sz="2000" dirty="0">
                <a:latin typeface="+mn-lt"/>
                <a:cs typeface="Calibri"/>
              </a:rPr>
              <a:t> between neighboring tetrahedra. [Patkar et al. 2013]</a:t>
            </a:r>
          </a:p>
          <a:p>
            <a:pPr>
              <a:buChar char="•"/>
            </a:pPr>
            <a:r>
              <a:rPr lang="en-US" sz="2000" dirty="0">
                <a:latin typeface="+mn-lt"/>
                <a:cs typeface="Calibri"/>
              </a:rPr>
              <a:t>Increasing the water content inside a tetrahedral element makes the material more </a:t>
            </a:r>
            <a:r>
              <a:rPr lang="en-US" sz="2000" dirty="0">
                <a:solidFill>
                  <a:srgbClr val="00B050"/>
                </a:solidFill>
                <a:latin typeface="+mn-lt"/>
                <a:cs typeface="Calibri"/>
              </a:rPr>
              <a:t>malleable</a:t>
            </a:r>
            <a:r>
              <a:rPr lang="en-US" sz="2000" dirty="0">
                <a:latin typeface="+mn-lt"/>
                <a:cs typeface="Calibri"/>
              </a:rPr>
              <a:t>.</a:t>
            </a:r>
            <a:endParaRPr lang="en-US" sz="2000" dirty="0">
              <a:solidFill>
                <a:srgbClr val="C00000"/>
              </a:solidFill>
              <a:latin typeface="+mn-lt"/>
              <a:cs typeface="Calibri"/>
            </a:endParaRPr>
          </a:p>
          <a:p>
            <a:pPr>
              <a:buChar char="•"/>
            </a:pPr>
            <a:endParaRPr lang="en-US" sz="2000" dirty="0">
              <a:latin typeface="+mn-lt"/>
              <a:cs typeface="Calibri"/>
            </a:endParaRPr>
          </a:p>
          <a:p>
            <a:endParaRPr lang="en-US" sz="2000" dirty="0">
              <a:latin typeface="+mn-lt"/>
              <a:cs typeface="Calibri"/>
            </a:endParaRPr>
          </a:p>
        </p:txBody>
      </p:sp>
      <p:sp>
        <p:nvSpPr>
          <p:cNvPr id="3" name="Title 2"/>
          <p:cNvSpPr>
            <a:spLocks noGrp="1"/>
          </p:cNvSpPr>
          <p:nvPr>
            <p:ph type="title"/>
          </p:nvPr>
        </p:nvSpPr>
        <p:spPr>
          <a:xfrm>
            <a:off x="283544" y="359666"/>
            <a:ext cx="11432977" cy="623248"/>
          </a:xfrm>
        </p:spPr>
        <p:txBody>
          <a:bodyPr/>
          <a:lstStyle/>
          <a:p>
            <a:r>
              <a:rPr lang="en-US" dirty="0">
                <a:latin typeface="+mj-lt"/>
                <a:cs typeface="Calibri"/>
              </a:rPr>
              <a:t>Deformation &amp; Wetting</a:t>
            </a:r>
            <a:endParaRPr lang="en-US" dirty="0">
              <a:latin typeface="+mj-lt"/>
            </a:endParaRPr>
          </a:p>
        </p:txBody>
      </p:sp>
      <p:pic>
        <p:nvPicPr>
          <p:cNvPr id="4" name="deform_wetting">
            <a:hlinkClick r:id="" action="ppaction://media"/>
            <a:extLst>
              <a:ext uri="{FF2B5EF4-FFF2-40B4-BE49-F238E27FC236}">
                <a16:creationId xmlns:a16="http://schemas.microsoft.com/office/drawing/2014/main" id="{7F57A41E-A105-4932-ACDC-AF255EAAFD4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000032" y="2167988"/>
            <a:ext cx="6088030" cy="3424516"/>
          </a:xfrm>
          <a:prstGeom prst="rect">
            <a:avLst/>
          </a:prstGeom>
        </p:spPr>
      </p:pic>
      <p:sp>
        <p:nvSpPr>
          <p:cNvPr id="5" name="Slide Number Placeholder 10">
            <a:extLst>
              <a:ext uri="{FF2B5EF4-FFF2-40B4-BE49-F238E27FC236}">
                <a16:creationId xmlns:a16="http://schemas.microsoft.com/office/drawing/2014/main" id="{F6B752C2-838C-64C3-CF09-4D2B5C6868FC}"/>
              </a:ext>
            </a:extLst>
          </p:cNvPr>
          <p:cNvSpPr txBox="1">
            <a:spLocks/>
          </p:cNvSpPr>
          <p:nvPr/>
        </p:nvSpPr>
        <p:spPr>
          <a:xfrm>
            <a:off x="11098763" y="6556248"/>
            <a:ext cx="673360" cy="3017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7AE9FA-3F8D-0D45-ABEA-B1C7A7244A19}" type="slidenum">
              <a:rPr lang="en-US" smtClean="0"/>
              <a:pPr/>
              <a:t>4</a:t>
            </a:fld>
            <a:endParaRPr lang="en-US" dirty="0"/>
          </a:p>
        </p:txBody>
      </p:sp>
    </p:spTree>
    <p:extLst>
      <p:ext uri="{BB962C8B-B14F-4D97-AF65-F5344CB8AC3E}">
        <p14:creationId xmlns:p14="http://schemas.microsoft.com/office/powerpoint/2010/main" val="314754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2" presetClass="mediacall" presetSubtype="0" fill="hold" nodeType="withEffect">
                                  <p:stCondLst>
                                    <p:cond delay="0"/>
                                  </p:stCondLst>
                                  <p:childTnLst>
                                    <p:cmd type="call" cmd="togglePause">
                                      <p:cBhvr>
                                        <p:cTn id="23"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08130" y="2145806"/>
                <a:ext cx="11066328" cy="4410442"/>
              </a:xfrm>
            </p:spPr>
            <p:txBody>
              <a:bodyPr vert="horz" lIns="91440" tIns="45720" rIns="91440" bIns="45720" rtlCol="0" anchor="t">
                <a:noAutofit/>
              </a:bodyPr>
              <a:lstStyle/>
              <a:p>
                <a:r>
                  <a:rPr lang="en-US" sz="2000" dirty="0">
                    <a:latin typeface="+mn-lt"/>
                  </a:rPr>
                  <a:t>The Voigt upper bound on the elasticity tensor of a </a:t>
                </a:r>
                <a:r>
                  <a:rPr lang="en-IN" sz="2000" dirty="0">
                    <a:latin typeface="+mn-lt"/>
                  </a:rPr>
                  <a:t>solid-fluid mixture.</a:t>
                </a:r>
              </a:p>
              <a:p>
                <a:pPr marL="0" indent="0">
                  <a:buNone/>
                </a:pPr>
                <a14:m>
                  <m:oMathPara xmlns:m="http://schemas.openxmlformats.org/officeDocument/2006/math">
                    <m:oMathParaPr>
                      <m:jc m:val="centerGroup"/>
                    </m:oMathParaPr>
                    <m:oMath xmlns:m="http://schemas.openxmlformats.org/officeDocument/2006/math">
                      <m:sSup>
                        <m:sSupPr>
                          <m:ctrlPr>
                            <a:rPr lang="en-IN" sz="2000" i="1" smtClean="0">
                              <a:solidFill>
                                <a:schemeClr val="tx1"/>
                              </a:solidFill>
                              <a:latin typeface="Cambria Math" panose="02040503050406030204" pitchFamily="18" charset="0"/>
                              <a:cs typeface="Calibri"/>
                            </a:rPr>
                          </m:ctrlPr>
                        </m:sSupPr>
                        <m:e>
                          <m:r>
                            <a:rPr lang="en-US" sz="2000" b="0" i="1" smtClean="0">
                              <a:solidFill>
                                <a:schemeClr val="tx1"/>
                              </a:solidFill>
                              <a:latin typeface="Cambria Math" panose="02040503050406030204" pitchFamily="18" charset="0"/>
                              <a:cs typeface="Calibri"/>
                            </a:rPr>
                            <m:t>𝐶</m:t>
                          </m:r>
                        </m:e>
                        <m:sup>
                          <m:r>
                            <a:rPr lang="en-US" sz="2000" b="0" i="1" smtClean="0">
                              <a:solidFill>
                                <a:schemeClr val="tx1"/>
                              </a:solidFill>
                              <a:latin typeface="Cambria Math" panose="02040503050406030204" pitchFamily="18" charset="0"/>
                              <a:cs typeface="Calibri"/>
                            </a:rPr>
                            <m:t>𝑉</m:t>
                          </m:r>
                        </m:sup>
                      </m:sSup>
                      <m:r>
                        <a:rPr lang="en-US" sz="2000" b="0" i="1" smtClean="0">
                          <a:solidFill>
                            <a:schemeClr val="tx1"/>
                          </a:solidFill>
                          <a:latin typeface="Cambria Math" panose="02040503050406030204" pitchFamily="18" charset="0"/>
                          <a:cs typeface="Calibri"/>
                        </a:rPr>
                        <m:t>=</m:t>
                      </m:r>
                      <m:d>
                        <m:dPr>
                          <m:ctrlPr>
                            <a:rPr lang="en-US" sz="2000" b="0" i="1" smtClean="0">
                              <a:solidFill>
                                <a:schemeClr val="tx1"/>
                              </a:solidFill>
                              <a:latin typeface="Cambria Math" panose="02040503050406030204" pitchFamily="18" charset="0"/>
                              <a:cs typeface="Calibri"/>
                            </a:rPr>
                          </m:ctrlPr>
                        </m:dPr>
                        <m:e>
                          <m:r>
                            <a:rPr lang="en-US" sz="2000" b="0" i="1" smtClean="0">
                              <a:solidFill>
                                <a:schemeClr val="tx1"/>
                              </a:solidFill>
                              <a:latin typeface="Cambria Math" panose="02040503050406030204" pitchFamily="18" charset="0"/>
                              <a:cs typeface="Calibri"/>
                            </a:rPr>
                            <m:t>1−</m:t>
                          </m:r>
                          <m:r>
                            <a:rPr lang="en-US" sz="2000" b="0" i="1" smtClean="0">
                              <a:solidFill>
                                <a:schemeClr val="tx1"/>
                              </a:solidFill>
                              <a:latin typeface="Cambria Math" panose="02040503050406030204" pitchFamily="18" charset="0"/>
                              <a:ea typeface="Cambria Math" panose="02040503050406030204" pitchFamily="18" charset="0"/>
                              <a:cs typeface="Calibri"/>
                            </a:rPr>
                            <m:t>𝜙</m:t>
                          </m:r>
                        </m:e>
                      </m:d>
                      <m:sSup>
                        <m:sSupPr>
                          <m:ctrlPr>
                            <a:rPr lang="en-US" sz="2000" i="1">
                              <a:latin typeface="Cambria Math" panose="02040503050406030204" pitchFamily="18" charset="0"/>
                            </a:rPr>
                          </m:ctrlPr>
                        </m:sSupPr>
                        <m:e>
                          <m:r>
                            <a:rPr lang="en-US" sz="2000" i="1">
                              <a:latin typeface="Cambria Math" panose="02040503050406030204" pitchFamily="18" charset="0"/>
                            </a:rPr>
                            <m:t>𝐶</m:t>
                          </m:r>
                        </m:e>
                        <m:sup>
                          <m:r>
                            <a:rPr lang="en-US" sz="2000" i="1">
                              <a:latin typeface="Cambria Math" panose="02040503050406030204" pitchFamily="18" charset="0"/>
                            </a:rPr>
                            <m:t>𝑠</m:t>
                          </m:r>
                        </m:sup>
                      </m:sSup>
                      <m:r>
                        <a:rPr lang="en-US" sz="2000" b="0" i="1" smtClean="0">
                          <a:solidFill>
                            <a:schemeClr val="tx1"/>
                          </a:solidFill>
                          <a:latin typeface="Cambria Math" panose="02040503050406030204" pitchFamily="18" charset="0"/>
                          <a:cs typeface="Calibri"/>
                        </a:rPr>
                        <m:t>+</m:t>
                      </m:r>
                      <m:r>
                        <a:rPr lang="en-US" sz="2000" b="0" i="1" smtClean="0">
                          <a:solidFill>
                            <a:schemeClr val="tx1"/>
                          </a:solidFill>
                          <a:latin typeface="Cambria Math" panose="02040503050406030204" pitchFamily="18" charset="0"/>
                          <a:ea typeface="Cambria Math" panose="02040503050406030204" pitchFamily="18" charset="0"/>
                          <a:cs typeface="Calibri"/>
                        </a:rPr>
                        <m:t>𝜙</m:t>
                      </m:r>
                      <m:sSup>
                        <m:sSupPr>
                          <m:ctrlPr>
                            <a:rPr lang="en-US" sz="2000" i="1">
                              <a:latin typeface="Cambria Math" panose="02040503050406030204" pitchFamily="18" charset="0"/>
                            </a:rPr>
                          </m:ctrlPr>
                        </m:sSupPr>
                        <m:e>
                          <m:r>
                            <a:rPr lang="en-US" sz="2000" i="1">
                              <a:latin typeface="Cambria Math" panose="02040503050406030204" pitchFamily="18" charset="0"/>
                            </a:rPr>
                            <m:t>𝐶</m:t>
                          </m:r>
                        </m:e>
                        <m:sup>
                          <m:r>
                            <a:rPr lang="en-US" sz="2000" i="1">
                              <a:latin typeface="Cambria Math" panose="02040503050406030204" pitchFamily="18" charset="0"/>
                            </a:rPr>
                            <m:t>𝑤</m:t>
                          </m:r>
                        </m:sup>
                      </m:sSup>
                    </m:oMath>
                  </m:oMathPara>
                </a14:m>
                <a:endParaRPr lang="en-IN" sz="2000" dirty="0">
                  <a:solidFill>
                    <a:schemeClr val="tx1"/>
                  </a:solidFill>
                  <a:latin typeface="+mn-lt"/>
                  <a:cs typeface="Calibri"/>
                </a:endParaRPr>
              </a:p>
              <a:p>
                <a:r>
                  <a:rPr lang="en-US" sz="2000" dirty="0">
                    <a:latin typeface="+mn-lt"/>
                  </a:rPr>
                  <a:t>The Reuss lower bound on the compliance tensor of a </a:t>
                </a:r>
                <a:r>
                  <a:rPr lang="en-IN" sz="2000" dirty="0">
                    <a:latin typeface="+mn-lt"/>
                  </a:rPr>
                  <a:t>solid-fluid mixture.</a:t>
                </a:r>
              </a:p>
              <a:p>
                <a:pPr marL="0" indent="0">
                  <a:buNone/>
                </a:pPr>
                <a14:m>
                  <m:oMathPara xmlns:m="http://schemas.openxmlformats.org/officeDocument/2006/math">
                    <m:oMathParaPr>
                      <m:jc m:val="centerGroup"/>
                    </m:oMathParaPr>
                    <m:oMath xmlns:m="http://schemas.openxmlformats.org/officeDocument/2006/math">
                      <m:sSup>
                        <m:sSupPr>
                          <m:ctrlPr>
                            <a:rPr lang="en-IN" sz="2000" i="1">
                              <a:latin typeface="Cambria Math" panose="02040503050406030204" pitchFamily="18" charset="0"/>
                              <a:cs typeface="Calibri"/>
                            </a:rPr>
                          </m:ctrlPr>
                        </m:sSupPr>
                        <m:e>
                          <m:r>
                            <a:rPr lang="en-US" sz="2000" i="1">
                              <a:latin typeface="Cambria Math" panose="02040503050406030204" pitchFamily="18" charset="0"/>
                              <a:cs typeface="Calibri"/>
                            </a:rPr>
                            <m:t>𝑆</m:t>
                          </m:r>
                        </m:e>
                        <m:sup>
                          <m:r>
                            <a:rPr lang="en-US" sz="2000" i="1">
                              <a:latin typeface="Cambria Math" panose="02040503050406030204" pitchFamily="18" charset="0"/>
                              <a:cs typeface="Calibri"/>
                            </a:rPr>
                            <m:t>𝑅</m:t>
                          </m:r>
                        </m:sup>
                      </m:sSup>
                      <m:r>
                        <a:rPr lang="en-US" sz="2000" i="1">
                          <a:latin typeface="Cambria Math" panose="02040503050406030204" pitchFamily="18" charset="0"/>
                          <a:cs typeface="Calibri"/>
                        </a:rPr>
                        <m:t>=</m:t>
                      </m:r>
                      <m:d>
                        <m:dPr>
                          <m:ctrlPr>
                            <a:rPr lang="en-US" sz="2000" i="1">
                              <a:latin typeface="Cambria Math" panose="02040503050406030204" pitchFamily="18" charset="0"/>
                              <a:cs typeface="Calibri"/>
                            </a:rPr>
                          </m:ctrlPr>
                        </m:dPr>
                        <m:e>
                          <m:r>
                            <a:rPr lang="en-US" sz="2000" i="1">
                              <a:latin typeface="Cambria Math" panose="02040503050406030204" pitchFamily="18" charset="0"/>
                              <a:cs typeface="Calibri"/>
                            </a:rPr>
                            <m:t>1−</m:t>
                          </m:r>
                          <m:r>
                            <a:rPr lang="en-US" sz="2000" i="1">
                              <a:latin typeface="Cambria Math" panose="02040503050406030204" pitchFamily="18" charset="0"/>
                              <a:ea typeface="Cambria Math" panose="02040503050406030204" pitchFamily="18" charset="0"/>
                              <a:cs typeface="Calibri"/>
                            </a:rPr>
                            <m:t>𝜙</m:t>
                          </m:r>
                        </m:e>
                      </m:d>
                      <m:sSup>
                        <m:sSupPr>
                          <m:ctrlPr>
                            <a:rPr lang="en-US" sz="2000" i="1">
                              <a:latin typeface="Cambria Math" panose="02040503050406030204" pitchFamily="18" charset="0"/>
                            </a:rPr>
                          </m:ctrlPr>
                        </m:sSupPr>
                        <m:e>
                          <m:r>
                            <a:rPr lang="en-US" sz="2000" i="1">
                              <a:latin typeface="Cambria Math" panose="02040503050406030204" pitchFamily="18" charset="0"/>
                            </a:rPr>
                            <m:t>𝑆</m:t>
                          </m:r>
                        </m:e>
                        <m:sup>
                          <m:r>
                            <a:rPr lang="en-US" sz="2000" b="0" i="1" smtClean="0">
                              <a:latin typeface="Cambria Math" panose="02040503050406030204" pitchFamily="18" charset="0"/>
                            </a:rPr>
                            <m:t>𝑠</m:t>
                          </m:r>
                        </m:sup>
                      </m:sSup>
                      <m:r>
                        <a:rPr lang="en-US" sz="2000" i="1">
                          <a:latin typeface="Cambria Math" panose="02040503050406030204" pitchFamily="18" charset="0"/>
                          <a:cs typeface="Calibri"/>
                        </a:rPr>
                        <m:t>+</m:t>
                      </m:r>
                      <m:r>
                        <a:rPr lang="en-US" sz="2000" i="1">
                          <a:latin typeface="Cambria Math" panose="02040503050406030204" pitchFamily="18" charset="0"/>
                          <a:ea typeface="Cambria Math" panose="02040503050406030204" pitchFamily="18" charset="0"/>
                          <a:cs typeface="Calibri"/>
                        </a:rPr>
                        <m:t>𝜙</m:t>
                      </m:r>
                      <m:sSup>
                        <m:sSupPr>
                          <m:ctrlPr>
                            <a:rPr lang="en-US" sz="2000" i="1">
                              <a:latin typeface="Cambria Math" panose="02040503050406030204" pitchFamily="18" charset="0"/>
                            </a:rPr>
                          </m:ctrlPr>
                        </m:sSupPr>
                        <m:e>
                          <m:r>
                            <a:rPr lang="en-US" sz="2000" b="0" i="1" smtClean="0">
                              <a:latin typeface="Cambria Math" panose="02040503050406030204" pitchFamily="18" charset="0"/>
                            </a:rPr>
                            <m:t>𝑆</m:t>
                          </m:r>
                        </m:e>
                        <m:sup>
                          <m:r>
                            <a:rPr lang="en-US" sz="2000" i="1">
                              <a:latin typeface="Cambria Math" panose="02040503050406030204" pitchFamily="18" charset="0"/>
                            </a:rPr>
                            <m:t>𝑤</m:t>
                          </m:r>
                        </m:sup>
                      </m:sSup>
                    </m:oMath>
                  </m:oMathPara>
                </a14:m>
                <a:endParaRPr lang="en-IN" sz="2000" dirty="0">
                  <a:latin typeface="+mn-lt"/>
                </a:endParaRPr>
              </a:p>
              <a:p>
                <a:r>
                  <a:rPr lang="en-IN" sz="2000" dirty="0">
                    <a:latin typeface="+mn-lt"/>
                  </a:rPr>
                  <a:t>The Voigt and </a:t>
                </a:r>
                <a:r>
                  <a:rPr lang="en-US" sz="2000" dirty="0">
                    <a:latin typeface="+mn-lt"/>
                  </a:rPr>
                  <a:t>Reuss bounds together give the bound on the effective </a:t>
                </a:r>
                <a:r>
                  <a:rPr lang="en-IN" sz="2000" dirty="0">
                    <a:latin typeface="+mn-lt"/>
                  </a:rPr>
                  <a:t>elasticity tensor.</a:t>
                </a:r>
              </a:p>
              <a:p>
                <a:pPr marL="0" indent="0">
                  <a:buNone/>
                </a:pPr>
                <a14:m>
                  <m:oMathPara xmlns:m="http://schemas.openxmlformats.org/officeDocument/2006/math">
                    <m:oMathParaPr>
                      <m:jc m:val="centerGroup"/>
                    </m:oMathParaPr>
                    <m:oMath xmlns:m="http://schemas.openxmlformats.org/officeDocument/2006/math">
                      <m:sSup>
                        <m:sSupPr>
                          <m:ctrlPr>
                            <a:rPr lang="en-IN" sz="2000" i="1" smtClean="0">
                              <a:latin typeface="Cambria Math" panose="02040503050406030204" pitchFamily="18" charset="0"/>
                              <a:ea typeface="Cambria Math" panose="02040503050406030204" pitchFamily="18" charset="0"/>
                              <a:cs typeface="Calibri"/>
                            </a:rPr>
                          </m:ctrlPr>
                        </m:sSupPr>
                        <m:e>
                          <m:d>
                            <m:dPr>
                              <m:ctrlPr>
                                <a:rPr lang="en-IN" sz="2000" i="1" smtClean="0">
                                  <a:latin typeface="Cambria Math" panose="02040503050406030204" pitchFamily="18" charset="0"/>
                                  <a:ea typeface="Cambria Math" panose="02040503050406030204" pitchFamily="18" charset="0"/>
                                  <a:cs typeface="Calibri"/>
                                </a:rPr>
                              </m:ctrlPr>
                            </m:dPr>
                            <m:e>
                              <m:sSup>
                                <m:sSupPr>
                                  <m:ctrlPr>
                                    <a:rPr lang="en-IN" sz="2000" i="1" smtClean="0">
                                      <a:latin typeface="Cambria Math" panose="02040503050406030204" pitchFamily="18" charset="0"/>
                                      <a:ea typeface="Cambria Math" panose="02040503050406030204" pitchFamily="18" charset="0"/>
                                      <a:cs typeface="Calibri"/>
                                    </a:rPr>
                                  </m:ctrlPr>
                                </m:sSupPr>
                                <m:e>
                                  <m:r>
                                    <a:rPr lang="en-US" sz="2000" b="0" i="1" smtClean="0">
                                      <a:latin typeface="Cambria Math" panose="02040503050406030204" pitchFamily="18" charset="0"/>
                                      <a:ea typeface="Cambria Math" panose="02040503050406030204" pitchFamily="18" charset="0"/>
                                      <a:cs typeface="Calibri"/>
                                    </a:rPr>
                                    <m:t>𝑆</m:t>
                                  </m:r>
                                </m:e>
                                <m:sup>
                                  <m:r>
                                    <a:rPr lang="en-US" sz="2000" b="0" i="1" smtClean="0">
                                      <a:latin typeface="Cambria Math" panose="02040503050406030204" pitchFamily="18" charset="0"/>
                                      <a:ea typeface="Cambria Math" panose="02040503050406030204" pitchFamily="18" charset="0"/>
                                      <a:cs typeface="Calibri"/>
                                    </a:rPr>
                                    <m:t>𝑅</m:t>
                                  </m:r>
                                </m:sup>
                              </m:sSup>
                            </m:e>
                          </m:d>
                        </m:e>
                        <m:sup>
                          <m:r>
                            <a:rPr lang="en-US" sz="2000" b="0" i="1" smtClean="0">
                              <a:latin typeface="Cambria Math" panose="02040503050406030204" pitchFamily="18" charset="0"/>
                              <a:ea typeface="Cambria Math" panose="02040503050406030204" pitchFamily="18" charset="0"/>
                              <a:cs typeface="Calibri"/>
                            </a:rPr>
                            <m:t>−1</m:t>
                          </m:r>
                        </m:sup>
                      </m:sSup>
                      <m:r>
                        <a:rPr lang="en-IN" sz="2000" i="1" smtClean="0">
                          <a:latin typeface="Cambria Math" panose="02040503050406030204" pitchFamily="18" charset="0"/>
                          <a:ea typeface="Cambria Math" panose="02040503050406030204" pitchFamily="18" charset="0"/>
                          <a:cs typeface="Calibri"/>
                        </a:rPr>
                        <m:t>≤</m:t>
                      </m:r>
                      <m:sSup>
                        <m:sSupPr>
                          <m:ctrlPr>
                            <a:rPr lang="en-IN" sz="2000" i="1">
                              <a:latin typeface="Cambria Math" panose="02040503050406030204" pitchFamily="18" charset="0"/>
                              <a:cs typeface="Calibri"/>
                            </a:rPr>
                          </m:ctrlPr>
                        </m:sSupPr>
                        <m:e>
                          <m:r>
                            <a:rPr lang="en-US" sz="2000" b="0" i="1" smtClean="0">
                              <a:latin typeface="Cambria Math" panose="02040503050406030204" pitchFamily="18" charset="0"/>
                              <a:cs typeface="Calibri"/>
                            </a:rPr>
                            <m:t>𝐶</m:t>
                          </m:r>
                        </m:e>
                        <m:sup>
                          <m:r>
                            <a:rPr lang="en-US" sz="2000" b="0" i="1" smtClean="0">
                              <a:latin typeface="Cambria Math" panose="02040503050406030204" pitchFamily="18" charset="0"/>
                              <a:cs typeface="Calibri"/>
                            </a:rPr>
                            <m:t>𝑒𝑓𝑓</m:t>
                          </m:r>
                        </m:sup>
                      </m:sSup>
                      <m:r>
                        <a:rPr lang="en-US" sz="2000" i="1">
                          <a:latin typeface="Cambria Math" panose="02040503050406030204" pitchFamily="18" charset="0"/>
                          <a:ea typeface="Cambria Math" panose="02040503050406030204" pitchFamily="18" charset="0"/>
                          <a:cs typeface="Calibri"/>
                        </a:rPr>
                        <m:t>≤</m:t>
                      </m:r>
                      <m:sSup>
                        <m:sSupPr>
                          <m:ctrlPr>
                            <a:rPr lang="en-US" sz="2000" i="1" smtClean="0">
                              <a:latin typeface="Cambria Math" panose="02040503050406030204" pitchFamily="18" charset="0"/>
                              <a:ea typeface="Cambria Math" panose="02040503050406030204" pitchFamily="18" charset="0"/>
                              <a:cs typeface="Calibri"/>
                            </a:rPr>
                          </m:ctrlPr>
                        </m:sSupPr>
                        <m:e>
                          <m:r>
                            <a:rPr lang="en-US" sz="2000" b="0" i="1" smtClean="0">
                              <a:latin typeface="Cambria Math" panose="02040503050406030204" pitchFamily="18" charset="0"/>
                              <a:ea typeface="Cambria Math" panose="02040503050406030204" pitchFamily="18" charset="0"/>
                              <a:cs typeface="Calibri"/>
                            </a:rPr>
                            <m:t>𝐶</m:t>
                          </m:r>
                        </m:e>
                        <m:sup>
                          <m:r>
                            <a:rPr lang="en-US" sz="2000" b="0" i="1" smtClean="0">
                              <a:latin typeface="Cambria Math" panose="02040503050406030204" pitchFamily="18" charset="0"/>
                              <a:ea typeface="Cambria Math" panose="02040503050406030204" pitchFamily="18" charset="0"/>
                              <a:cs typeface="Calibri"/>
                            </a:rPr>
                            <m:t>𝑉</m:t>
                          </m:r>
                        </m:sup>
                      </m:sSup>
                    </m:oMath>
                  </m:oMathPara>
                </a14:m>
                <a:endParaRPr lang="en-IN" sz="2000" dirty="0"/>
              </a:p>
              <a:p>
                <a:r>
                  <a:rPr lang="en-IN" sz="2000" dirty="0">
                    <a:latin typeface="+mn-lt"/>
                  </a:rPr>
                  <a:t>The effective compliance </a:t>
                </a:r>
                <a:r>
                  <a:rPr lang="en-US" sz="2000" dirty="0">
                    <a:latin typeface="+mn-lt"/>
                  </a:rPr>
                  <a:t>tensor for the solid-fluid mixture with any kind of solid and fluid. Thus the effective material strength goes down after adding water.</a:t>
                </a:r>
                <a:endParaRPr lang="en-IN" sz="2000" dirty="0">
                  <a:latin typeface="+mn-lt"/>
                </a:endParaRPr>
              </a:p>
              <a:p>
                <a:pPr marL="0" indent="0">
                  <a:buNone/>
                </a:pPr>
                <a14:m>
                  <m:oMathPara xmlns:m="http://schemas.openxmlformats.org/officeDocument/2006/math">
                    <m:oMathParaPr>
                      <m:jc m:val="centerGroup"/>
                    </m:oMathParaPr>
                    <m:oMath xmlns:m="http://schemas.openxmlformats.org/officeDocument/2006/math">
                      <m:sSup>
                        <m:sSupPr>
                          <m:ctrlPr>
                            <a:rPr lang="en-IN" sz="2000" i="1" smtClean="0">
                              <a:latin typeface="Cambria Math" panose="02040503050406030204" pitchFamily="18" charset="0"/>
                            </a:rPr>
                          </m:ctrlPr>
                        </m:sSupPr>
                        <m:e>
                          <m:r>
                            <a:rPr lang="en-US" sz="2000" b="0" i="1" smtClean="0">
                              <a:latin typeface="Cambria Math" panose="02040503050406030204" pitchFamily="18" charset="0"/>
                            </a:rPr>
                            <m:t>𝑆</m:t>
                          </m:r>
                        </m:e>
                        <m:sup>
                          <m:r>
                            <a:rPr lang="en-US" sz="2000" b="0" i="1" smtClean="0">
                              <a:latin typeface="Cambria Math" panose="02040503050406030204" pitchFamily="18" charset="0"/>
                            </a:rPr>
                            <m:t>𝑒𝑓𝑓</m:t>
                          </m:r>
                        </m:sup>
                      </m:sSup>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𝜙</m:t>
                          </m:r>
                          <m:sSup>
                            <m:sSupPr>
                              <m:ctrlPr>
                                <a:rPr lang="en-US" sz="2000" b="0" i="1" smtClean="0">
                                  <a:latin typeface="Cambria Math" panose="02040503050406030204" pitchFamily="18" charset="0"/>
                                  <a:ea typeface="Cambria Math" panose="02040503050406030204" pitchFamily="18" charset="0"/>
                                </a:rPr>
                              </m:ctrlPr>
                            </m:sSupPr>
                            <m:e>
                              <m:d>
                                <m:dPr>
                                  <m:ctrlPr>
                                    <a:rPr lang="en-US" sz="2000" i="1">
                                      <a:latin typeface="Cambria Math" panose="02040503050406030204" pitchFamily="18" charset="0"/>
                                      <a:ea typeface="Cambria Math" panose="02040503050406030204" pitchFamily="18" charset="0"/>
                                    </a:rPr>
                                  </m:ctrlPr>
                                </m:dPr>
                                <m:e>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𝑄</m:t>
                                      </m:r>
                                    </m:e>
                                    <m:sup>
                                      <m:r>
                                        <a:rPr lang="en-US" sz="2000" b="0" i="1" smtClean="0">
                                          <a:latin typeface="Cambria Math" panose="02040503050406030204" pitchFamily="18" charset="0"/>
                                          <a:ea typeface="Cambria Math" panose="02040503050406030204" pitchFamily="18" charset="0"/>
                                        </a:rPr>
                                        <m:t>𝑤</m:t>
                                      </m:r>
                                    </m:sup>
                                  </m:sSup>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𝑃</m:t>
                                      </m:r>
                                    </m:e>
                                    <m:sup>
                                      <m:r>
                                        <a:rPr lang="en-US" sz="2000" b="0" i="1" smtClean="0">
                                          <a:latin typeface="Cambria Math" panose="02040503050406030204" pitchFamily="18" charset="0"/>
                                          <a:ea typeface="Cambria Math" panose="02040503050406030204" pitchFamily="18" charset="0"/>
                                        </a:rPr>
                                        <m:t>𝑤</m:t>
                                      </m:r>
                                    </m:sup>
                                  </m:sSup>
                                </m:e>
                              </m:d>
                            </m:e>
                            <m:sup>
                              <m:r>
                                <a:rPr lang="en-US" sz="2000" b="0" i="1" smtClean="0">
                                  <a:latin typeface="Cambria Math" panose="02040503050406030204" pitchFamily="18" charset="0"/>
                                  <a:ea typeface="Cambria Math" panose="02040503050406030204" pitchFamily="18" charset="0"/>
                                </a:rPr>
                                <m:t>−1</m:t>
                              </m:r>
                            </m:sup>
                          </m:sSup>
                        </m:e>
                      </m:d>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𝑆</m:t>
                          </m:r>
                        </m:e>
                        <m:sup>
                          <m:r>
                            <a:rPr lang="en-US" sz="2000" b="0" i="1" smtClean="0">
                              <a:latin typeface="Cambria Math" panose="02040503050406030204" pitchFamily="18" charset="0"/>
                            </a:rPr>
                            <m:t>𝑠</m:t>
                          </m:r>
                        </m:sup>
                      </m:sSup>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𝑄</m:t>
                          </m:r>
                        </m:e>
                        <m:sup>
                          <m:r>
                            <a:rPr lang="en-US" sz="2000" b="0" i="1" smtClean="0">
                              <a:latin typeface="Cambria Math" panose="02040503050406030204" pitchFamily="18" charset="0"/>
                            </a:rPr>
                            <m:t>𝑤</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𝐶</m:t>
                                  </m:r>
                                </m:e>
                                <m:sup>
                                  <m:r>
                                    <a:rPr lang="en-US" sz="2000" b="0" i="1" smtClean="0">
                                      <a:latin typeface="Cambria Math" panose="02040503050406030204" pitchFamily="18" charset="0"/>
                                    </a:rPr>
                                    <m:t>𝑠</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𝐶</m:t>
                                  </m:r>
                                </m:e>
                                <m:sup>
                                  <m:r>
                                    <a:rPr lang="en-US" sz="2000" b="0" i="1" smtClean="0">
                                      <a:latin typeface="Cambria Math" panose="02040503050406030204" pitchFamily="18" charset="0"/>
                                    </a:rPr>
                                    <m:t>𝑤</m:t>
                                  </m:r>
                                </m:sup>
                              </m:sSup>
                            </m:e>
                          </m:d>
                        </m:e>
                        <m:sup>
                          <m:r>
                            <a:rPr lang="en-US" sz="2000" b="0" i="1" smtClean="0">
                              <a:latin typeface="Cambria Math" panose="02040503050406030204" pitchFamily="18" charset="0"/>
                            </a:rPr>
                            <m:t>−1</m:t>
                          </m:r>
                        </m:sup>
                      </m:sSup>
                      <m:sSup>
                        <m:sSupPr>
                          <m:ctrlPr>
                            <a:rPr lang="en-US" sz="2000" i="1">
                              <a:latin typeface="Cambria Math" panose="02040503050406030204" pitchFamily="18" charset="0"/>
                            </a:rPr>
                          </m:ctrlPr>
                        </m:sSupPr>
                        <m:e>
                          <m:r>
                            <a:rPr lang="en-US" sz="2000" i="1">
                              <a:latin typeface="Cambria Math" panose="02040503050406030204" pitchFamily="18" charset="0"/>
                            </a:rPr>
                            <m:t>𝐶</m:t>
                          </m:r>
                        </m:e>
                        <m:sup>
                          <m:r>
                            <a:rPr lang="en-US" sz="2000" b="0" i="1" smtClean="0">
                              <a:latin typeface="Cambria Math" panose="02040503050406030204" pitchFamily="18" charset="0"/>
                            </a:rPr>
                            <m:t>𝑠</m:t>
                          </m:r>
                        </m:sup>
                      </m:sSup>
                    </m:oMath>
                  </m:oMathPara>
                </a14:m>
                <a:endParaRPr lang="en-IN" sz="2000" dirty="0">
                  <a:latin typeface="+mn-lt"/>
                </a:endParaRPr>
              </a:p>
              <a:p>
                <a:endParaRPr lang="en-IN" sz="2000" dirty="0">
                  <a:latin typeface="+mn-lt"/>
                </a:endParaRPr>
              </a:p>
              <a:p>
                <a:pPr marL="0" indent="0">
                  <a:buNone/>
                </a:pPr>
                <a:endParaRPr lang="en-US" sz="2000" dirty="0">
                  <a:latin typeface="+mn-lt"/>
                  <a:cs typeface="Calibri"/>
                </a:endParaRPr>
              </a:p>
              <a:p>
                <a:pPr marL="0" indent="0">
                  <a:buNone/>
                </a:pPr>
                <a:endParaRPr lang="en-US" sz="2000" dirty="0">
                  <a:latin typeface="+mn-lt"/>
                  <a:cs typeface="Calibri"/>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08130" y="2145806"/>
                <a:ext cx="11066328" cy="4410442"/>
              </a:xfrm>
              <a:blipFill>
                <a:blip r:embed="rId2"/>
                <a:stretch>
                  <a:fillRect l="-496" r="-386"/>
                </a:stretch>
              </a:blipFill>
            </p:spPr>
            <p:txBody>
              <a:bodyPr/>
              <a:lstStyle/>
              <a:p>
                <a:r>
                  <a:rPr lang="en-IN">
                    <a:noFill/>
                  </a:rPr>
                  <a:t> </a:t>
                </a:r>
              </a:p>
            </p:txBody>
          </p:sp>
        </mc:Fallback>
      </mc:AlternateContent>
      <p:sp>
        <p:nvSpPr>
          <p:cNvPr id="3" name="Title 2"/>
          <p:cNvSpPr>
            <a:spLocks noGrp="1"/>
          </p:cNvSpPr>
          <p:nvPr>
            <p:ph type="title"/>
          </p:nvPr>
        </p:nvSpPr>
        <p:spPr>
          <a:xfrm>
            <a:off x="283544" y="359666"/>
            <a:ext cx="11432977" cy="623248"/>
          </a:xfrm>
        </p:spPr>
        <p:txBody>
          <a:bodyPr/>
          <a:lstStyle/>
          <a:p>
            <a:r>
              <a:rPr lang="en-US" dirty="0">
                <a:latin typeface="+mj-lt"/>
                <a:cs typeface="Calibri"/>
              </a:rPr>
              <a:t>Change of material property by Wetting</a:t>
            </a:r>
            <a:endParaRPr lang="en-US" dirty="0">
              <a:latin typeface="+mj-lt"/>
            </a:endParaRPr>
          </a:p>
        </p:txBody>
      </p:sp>
      <p:sp>
        <p:nvSpPr>
          <p:cNvPr id="5" name="Slide Number Placeholder 10">
            <a:extLst>
              <a:ext uri="{FF2B5EF4-FFF2-40B4-BE49-F238E27FC236}">
                <a16:creationId xmlns:a16="http://schemas.microsoft.com/office/drawing/2014/main" id="{427C4942-DD2B-120A-B68F-9796AE57F2C2}"/>
              </a:ext>
            </a:extLst>
          </p:cNvPr>
          <p:cNvSpPr txBox="1">
            <a:spLocks/>
          </p:cNvSpPr>
          <p:nvPr/>
        </p:nvSpPr>
        <p:spPr>
          <a:xfrm>
            <a:off x="11098763" y="6556248"/>
            <a:ext cx="673360" cy="3017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7AE9FA-3F8D-0D45-ABEA-B1C7A7244A19}" type="slidenum">
              <a:rPr lang="en-US" smtClean="0"/>
              <a:pPr/>
              <a:t>5</a:t>
            </a:fld>
            <a:endParaRPr lang="en-US" dirty="0"/>
          </a:p>
        </p:txBody>
      </p:sp>
      <p:sp>
        <p:nvSpPr>
          <p:cNvPr id="4" name="Content Placeholder 3">
            <a:extLst>
              <a:ext uri="{FF2B5EF4-FFF2-40B4-BE49-F238E27FC236}">
                <a16:creationId xmlns:a16="http://schemas.microsoft.com/office/drawing/2014/main" id="{D2A3B6C4-BE1C-6E0C-28AC-9E68D5C1DAED}"/>
              </a:ext>
            </a:extLst>
          </p:cNvPr>
          <p:cNvSpPr txBox="1">
            <a:spLocks/>
          </p:cNvSpPr>
          <p:nvPr/>
        </p:nvSpPr>
        <p:spPr>
          <a:xfrm>
            <a:off x="349532" y="1155700"/>
            <a:ext cx="11198303" cy="889915"/>
          </a:xfrm>
          <a:prstGeom prst="rect">
            <a:avLst/>
          </a:prstGeom>
        </p:spPr>
        <p:txBody>
          <a:bodyPr vert="horz" lIns="91440" tIns="45720" rIns="91440" bIns="45720" rtlCol="0" anchor="t">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Calibri" panose="020F0502020204030204" pitchFamily="34" charset="0"/>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Calibri" panose="020F0502020204030204" pitchFamily="34" charset="0"/>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Calibri" panose="020F0502020204030204" pitchFamily="34" charset="0"/>
                <a:ea typeface="+mn-ea"/>
                <a:cs typeface="+mn-cs"/>
              </a:defRPr>
            </a:lvl3pPr>
            <a:lvl4pPr marL="822960" indent="-822960" algn="l" defTabSz="914400" rtl="0" eaLnBrk="1" latinLnBrk="0" hangingPunct="1">
              <a:lnSpc>
                <a:spcPct val="85000"/>
              </a:lnSpc>
              <a:spcBef>
                <a:spcPts val="600"/>
              </a:spcBef>
              <a:buFont typeface="Arial" pitchFamily="34" charset="0"/>
              <a:buChar char=" "/>
              <a:defRPr lang="en-US" sz="1600" kern="1200" baseline="0" dirty="0">
                <a:solidFill>
                  <a:prstClr val="black">
                    <a:lumMod val="75000"/>
                    <a:lumOff val="25000"/>
                  </a:prstClr>
                </a:solidFill>
                <a:latin typeface="Calibri" panose="020F0502020204030204" pitchFamily="34" charset="0"/>
                <a:ea typeface="+mn-ea"/>
                <a:cs typeface="Arial" pitchFamily="34" charset="0"/>
              </a:defRPr>
            </a:lvl4pPr>
            <a:lvl5pPr marL="1200150" indent="-260604" algn="l" defTabSz="914400" rtl="0" eaLnBrk="1" latinLnBrk="0" hangingPunct="1">
              <a:lnSpc>
                <a:spcPct val="85000"/>
              </a:lnSpc>
              <a:spcBef>
                <a:spcPts val="600"/>
              </a:spcBef>
              <a:buFont typeface="Qualcomm Regular" pitchFamily="34" charset="0"/>
              <a:buChar char="−"/>
              <a:defRPr sz="1800" kern="1200">
                <a:solidFill>
                  <a:schemeClr val="tx1">
                    <a:lumMod val="85000"/>
                    <a:lumOff val="15000"/>
                  </a:schemeClr>
                </a:solidFill>
                <a:latin typeface="+mn-lt"/>
                <a:ea typeface="+mn-ea"/>
                <a:cs typeface="+mn-cs"/>
              </a:defRPr>
            </a:lvl5pPr>
            <a:lvl6pPr marL="1628775" indent="0" algn="l" defTabSz="914400" rtl="0" eaLnBrk="1" latinLnBrk="0" hangingPunct="1">
              <a:lnSpc>
                <a:spcPct val="85000"/>
              </a:lnSpc>
              <a:spcBef>
                <a:spcPts val="600"/>
              </a:spcBef>
              <a:buFont typeface="Arial" pitchFamily="34" charset="0"/>
              <a:buNone/>
              <a:defRPr sz="12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None/>
            </a:pPr>
            <a:r>
              <a:rPr lang="en-GB" dirty="0">
                <a:latin typeface="+mn-lt"/>
                <a:ea typeface="Calibri"/>
                <a:cs typeface="Calibri"/>
              </a:rPr>
              <a:t>Changing the water content inside a mesh we make part of the mesh more malleable. This is our way of modelling anisotropy.   </a:t>
            </a:r>
          </a:p>
        </p:txBody>
      </p:sp>
    </p:spTree>
    <p:extLst>
      <p:ext uri="{BB962C8B-B14F-4D97-AF65-F5344CB8AC3E}">
        <p14:creationId xmlns:p14="http://schemas.microsoft.com/office/powerpoint/2010/main" val="79527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83544" y="379455"/>
            <a:ext cx="11432977" cy="623248"/>
          </a:xfrm>
        </p:spPr>
        <p:txBody>
          <a:bodyPr/>
          <a:lstStyle/>
          <a:p>
            <a:r>
              <a:rPr lang="en-US" dirty="0">
                <a:latin typeface="+mj-lt"/>
                <a:cs typeface="Calibri"/>
              </a:rPr>
              <a:t>Multi-resolution Simulation Framework</a:t>
            </a:r>
          </a:p>
        </p:txBody>
      </p:sp>
      <p:sp>
        <p:nvSpPr>
          <p:cNvPr id="4" name="Content Placeholder 3">
            <a:extLst>
              <a:ext uri="{FF2B5EF4-FFF2-40B4-BE49-F238E27FC236}">
                <a16:creationId xmlns:a16="http://schemas.microsoft.com/office/drawing/2014/main" id="{9A918935-FDD6-1D4A-BEC0-E94F80A9BC95}"/>
              </a:ext>
            </a:extLst>
          </p:cNvPr>
          <p:cNvSpPr>
            <a:spLocks noGrp="1"/>
          </p:cNvSpPr>
          <p:nvPr>
            <p:ph idx="1"/>
          </p:nvPr>
        </p:nvSpPr>
        <p:spPr>
          <a:xfrm>
            <a:off x="283545" y="3153633"/>
            <a:ext cx="5812456" cy="3513867"/>
          </a:xfrm>
        </p:spPr>
        <p:txBody>
          <a:bodyPr vert="horz" lIns="91440" tIns="45720" rIns="91440" bIns="45720" rtlCol="0" anchor="t">
            <a:normAutofit/>
          </a:bodyPr>
          <a:lstStyle/>
          <a:p>
            <a:pPr marL="0" indent="0">
              <a:buNone/>
            </a:pPr>
            <a:r>
              <a:rPr lang="en-GB" sz="1800" dirty="0">
                <a:solidFill>
                  <a:srgbClr val="00B050"/>
                </a:solidFill>
                <a:latin typeface="+mn-lt"/>
                <a:ea typeface="Calibri"/>
                <a:cs typeface="Calibri"/>
              </a:rPr>
              <a:t>Solution:</a:t>
            </a:r>
          </a:p>
          <a:p>
            <a:pPr>
              <a:buChar char="•"/>
            </a:pPr>
            <a:r>
              <a:rPr lang="en-GB" sz="1800" dirty="0">
                <a:latin typeface="+mn-lt"/>
                <a:ea typeface="Calibri"/>
                <a:cs typeface="Calibri"/>
              </a:rPr>
              <a:t>Embed a </a:t>
            </a:r>
            <a:r>
              <a:rPr lang="en-GB" sz="1800" dirty="0">
                <a:solidFill>
                  <a:srgbClr val="00B050"/>
                </a:solidFill>
                <a:latin typeface="+mn-lt"/>
                <a:ea typeface="Calibri"/>
                <a:cs typeface="Calibri"/>
              </a:rPr>
              <a:t>high-resolution triangular</a:t>
            </a:r>
            <a:r>
              <a:rPr lang="en-GB" sz="1800" dirty="0">
                <a:latin typeface="+mn-lt"/>
                <a:ea typeface="Calibri"/>
                <a:cs typeface="Calibri"/>
              </a:rPr>
              <a:t> surface mesh for visualization inside a </a:t>
            </a:r>
            <a:r>
              <a:rPr lang="en-GB" sz="1800" dirty="0">
                <a:solidFill>
                  <a:srgbClr val="00B050"/>
                </a:solidFill>
                <a:latin typeface="+mn-lt"/>
                <a:ea typeface="Calibri"/>
                <a:cs typeface="Calibri"/>
              </a:rPr>
              <a:t>low-resolution tetrahedral</a:t>
            </a:r>
            <a:r>
              <a:rPr lang="en-GB" sz="1800" dirty="0">
                <a:latin typeface="+mn-lt"/>
                <a:ea typeface="Calibri"/>
                <a:cs typeface="Calibri"/>
              </a:rPr>
              <a:t> volume mesh.</a:t>
            </a:r>
            <a:endParaRPr lang="en-US" sz="1800" dirty="0">
              <a:latin typeface="+mn-lt"/>
            </a:endParaRPr>
          </a:p>
          <a:p>
            <a:pPr>
              <a:buChar char="•"/>
            </a:pPr>
            <a:r>
              <a:rPr lang="en-GB" sz="1800" dirty="0">
                <a:solidFill>
                  <a:srgbClr val="FFC000"/>
                </a:solidFill>
                <a:latin typeface="+mn-lt"/>
                <a:ea typeface="Calibri"/>
                <a:cs typeface="Calibri"/>
              </a:rPr>
              <a:t>Manipulations</a:t>
            </a:r>
            <a:r>
              <a:rPr lang="en-GB" sz="1800" dirty="0">
                <a:latin typeface="+mn-lt"/>
                <a:ea typeface="Calibri"/>
                <a:cs typeface="Calibri"/>
              </a:rPr>
              <a:t> are first performed on the low-resolution mesh. </a:t>
            </a:r>
          </a:p>
          <a:p>
            <a:pPr>
              <a:buChar char="•"/>
            </a:pPr>
            <a:r>
              <a:rPr lang="en-GB" sz="1800" dirty="0">
                <a:latin typeface="+mn-lt"/>
                <a:ea typeface="Calibri"/>
                <a:cs typeface="Calibri"/>
              </a:rPr>
              <a:t>Transferred to the high-resolution mesh using barycentric co-ordinates. </a:t>
            </a:r>
          </a:p>
        </p:txBody>
      </p:sp>
      <p:sp>
        <p:nvSpPr>
          <p:cNvPr id="10" name="Content Placeholder 3">
            <a:extLst>
              <a:ext uri="{FF2B5EF4-FFF2-40B4-BE49-F238E27FC236}">
                <a16:creationId xmlns:a16="http://schemas.microsoft.com/office/drawing/2014/main" id="{CD3114A0-C70D-D32C-6955-A465C8D0EA8E}"/>
              </a:ext>
            </a:extLst>
          </p:cNvPr>
          <p:cNvSpPr txBox="1">
            <a:spLocks/>
          </p:cNvSpPr>
          <p:nvPr/>
        </p:nvSpPr>
        <p:spPr>
          <a:xfrm>
            <a:off x="283544" y="1485639"/>
            <a:ext cx="10049729" cy="1325370"/>
          </a:xfrm>
          <a:prstGeom prst="rect">
            <a:avLst/>
          </a:prstGeom>
        </p:spPr>
        <p:txBody>
          <a:bodyPr vert="horz" lIns="91440" tIns="45720" rIns="91440" bIns="45720" rtlCol="0" anchor="t">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Calibri" panose="020F0502020204030204" pitchFamily="34" charset="0"/>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Calibri" panose="020F0502020204030204" pitchFamily="34" charset="0"/>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Calibri" panose="020F0502020204030204" pitchFamily="34" charset="0"/>
                <a:ea typeface="+mn-ea"/>
                <a:cs typeface="+mn-cs"/>
              </a:defRPr>
            </a:lvl3pPr>
            <a:lvl4pPr marL="822960" indent="-822960" algn="l" defTabSz="914400" rtl="0" eaLnBrk="1" latinLnBrk="0" hangingPunct="1">
              <a:lnSpc>
                <a:spcPct val="85000"/>
              </a:lnSpc>
              <a:spcBef>
                <a:spcPts val="600"/>
              </a:spcBef>
              <a:buFont typeface="Arial" pitchFamily="34" charset="0"/>
              <a:buChar char=" "/>
              <a:defRPr lang="en-US" sz="1600" kern="1200" baseline="0" dirty="0">
                <a:solidFill>
                  <a:prstClr val="black">
                    <a:lumMod val="75000"/>
                    <a:lumOff val="25000"/>
                  </a:prstClr>
                </a:solidFill>
                <a:latin typeface="Calibri" panose="020F0502020204030204" pitchFamily="34" charset="0"/>
                <a:ea typeface="+mn-ea"/>
                <a:cs typeface="Arial" pitchFamily="34" charset="0"/>
              </a:defRPr>
            </a:lvl4pPr>
            <a:lvl5pPr marL="1200150" indent="-260604" algn="l" defTabSz="914400" rtl="0" eaLnBrk="1" latinLnBrk="0" hangingPunct="1">
              <a:lnSpc>
                <a:spcPct val="85000"/>
              </a:lnSpc>
              <a:spcBef>
                <a:spcPts val="600"/>
              </a:spcBef>
              <a:buFont typeface="Qualcomm Regular" pitchFamily="34" charset="0"/>
              <a:buChar char="−"/>
              <a:defRPr sz="1800" kern="1200">
                <a:solidFill>
                  <a:schemeClr val="tx1">
                    <a:lumMod val="85000"/>
                    <a:lumOff val="15000"/>
                  </a:schemeClr>
                </a:solidFill>
                <a:latin typeface="+mn-lt"/>
                <a:ea typeface="+mn-ea"/>
                <a:cs typeface="+mn-cs"/>
              </a:defRPr>
            </a:lvl5pPr>
            <a:lvl6pPr marL="1628775" indent="0" algn="l" defTabSz="914400" rtl="0" eaLnBrk="1" latinLnBrk="0" hangingPunct="1">
              <a:lnSpc>
                <a:spcPct val="85000"/>
              </a:lnSpc>
              <a:spcBef>
                <a:spcPts val="600"/>
              </a:spcBef>
              <a:buFont typeface="Arial" pitchFamily="34" charset="0"/>
              <a:buNone/>
              <a:defRPr sz="12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None/>
            </a:pPr>
            <a:r>
              <a:rPr lang="en-GB" dirty="0">
                <a:solidFill>
                  <a:srgbClr val="C00000"/>
                </a:solidFill>
                <a:latin typeface="+mn-lt"/>
                <a:ea typeface="Calibri"/>
                <a:cs typeface="Calibri"/>
              </a:rPr>
              <a:t>Problem: </a:t>
            </a:r>
          </a:p>
          <a:p>
            <a:pPr marL="0" indent="0">
              <a:buNone/>
            </a:pPr>
            <a:r>
              <a:rPr lang="en-GB" dirty="0">
                <a:latin typeface="+mn-lt"/>
                <a:ea typeface="Calibri"/>
                <a:cs typeface="Calibri"/>
              </a:rPr>
              <a:t>High-resolution mesh slows down the simulation speed.</a:t>
            </a:r>
            <a:endParaRPr lang="en-US" dirty="0">
              <a:latin typeface="+mn-lt"/>
            </a:endParaRPr>
          </a:p>
          <a:p>
            <a:pPr marL="0" indent="0">
              <a:buNone/>
            </a:pPr>
            <a:r>
              <a:rPr lang="en-GB" dirty="0">
                <a:latin typeface="+mn-lt"/>
                <a:ea typeface="Calibri"/>
                <a:cs typeface="Calibri"/>
              </a:rPr>
              <a:t>Low-resolution mesh affects </a:t>
            </a:r>
            <a:r>
              <a:rPr lang="en-GB" dirty="0">
                <a:solidFill>
                  <a:srgbClr val="C00000"/>
                </a:solidFill>
                <a:latin typeface="+mn-lt"/>
                <a:ea typeface="Calibri"/>
                <a:cs typeface="Calibri"/>
              </a:rPr>
              <a:t>visual fidelity</a:t>
            </a:r>
            <a:r>
              <a:rPr lang="en-GB" dirty="0">
                <a:latin typeface="+mn-lt"/>
                <a:ea typeface="Calibri"/>
                <a:cs typeface="Calibri"/>
              </a:rPr>
              <a:t>. </a:t>
            </a:r>
          </a:p>
        </p:txBody>
      </p:sp>
      <p:sp>
        <p:nvSpPr>
          <p:cNvPr id="2" name="Slide Number Placeholder 10">
            <a:extLst>
              <a:ext uri="{FF2B5EF4-FFF2-40B4-BE49-F238E27FC236}">
                <a16:creationId xmlns:a16="http://schemas.microsoft.com/office/drawing/2014/main" id="{D1762FD4-FBEE-AF10-BF6A-B21C97720FE6}"/>
              </a:ext>
            </a:extLst>
          </p:cNvPr>
          <p:cNvSpPr txBox="1">
            <a:spLocks/>
          </p:cNvSpPr>
          <p:nvPr/>
        </p:nvSpPr>
        <p:spPr>
          <a:xfrm>
            <a:off x="11098763" y="6556248"/>
            <a:ext cx="673360" cy="3017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7AE9FA-3F8D-0D45-ABEA-B1C7A7244A19}" type="slidenum">
              <a:rPr lang="en-US" smtClean="0"/>
              <a:pPr/>
              <a:t>6</a:t>
            </a:fld>
            <a:endParaRPr lang="en-US" dirty="0"/>
          </a:p>
        </p:txBody>
      </p:sp>
      <p:pic>
        <p:nvPicPr>
          <p:cNvPr id="7" name="Picture 6">
            <a:extLst>
              <a:ext uri="{FF2B5EF4-FFF2-40B4-BE49-F238E27FC236}">
                <a16:creationId xmlns:a16="http://schemas.microsoft.com/office/drawing/2014/main" id="{EC1E0AB8-63C3-9E15-EBD1-7B206D166805}"/>
              </a:ext>
            </a:extLst>
          </p:cNvPr>
          <p:cNvPicPr>
            <a:picLocks noChangeAspect="1"/>
          </p:cNvPicPr>
          <p:nvPr/>
        </p:nvPicPr>
        <p:blipFill>
          <a:blip r:embed="rId2"/>
          <a:stretch>
            <a:fillRect/>
          </a:stretch>
        </p:blipFill>
        <p:spPr>
          <a:xfrm>
            <a:off x="6660025" y="3194085"/>
            <a:ext cx="5112098" cy="2782373"/>
          </a:xfrm>
          <a:prstGeom prst="rect">
            <a:avLst/>
          </a:prstGeom>
        </p:spPr>
      </p:pic>
    </p:spTree>
    <p:extLst>
      <p:ext uri="{BB962C8B-B14F-4D97-AF65-F5344CB8AC3E}">
        <p14:creationId xmlns:p14="http://schemas.microsoft.com/office/powerpoint/2010/main" val="116866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arn(inVertical)">
                                      <p:cBhvr>
                                        <p:cTn id="21" dur="500"/>
                                        <p:tgtEl>
                                          <p:spTgt spid="4">
                                            <p:txEl>
                                              <p:pRg st="1" end="1"/>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down)">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83544" y="359666"/>
            <a:ext cx="11432977" cy="623248"/>
          </a:xfrm>
        </p:spPr>
        <p:txBody>
          <a:bodyPr/>
          <a:lstStyle/>
          <a:p>
            <a:r>
              <a:rPr lang="en-US">
                <a:latin typeface="+mj-lt"/>
                <a:cs typeface="Calibri"/>
              </a:rPr>
              <a:t>Multi-threaded </a:t>
            </a:r>
            <a:r>
              <a:rPr lang="en-US" dirty="0">
                <a:latin typeface="+mj-lt"/>
                <a:cs typeface="Calibri"/>
              </a:rPr>
              <a:t>Framework</a:t>
            </a:r>
          </a:p>
        </p:txBody>
      </p:sp>
      <p:sp>
        <p:nvSpPr>
          <p:cNvPr id="9" name="Content Placeholder 3">
            <a:extLst>
              <a:ext uri="{FF2B5EF4-FFF2-40B4-BE49-F238E27FC236}">
                <a16:creationId xmlns:a16="http://schemas.microsoft.com/office/drawing/2014/main" id="{B834C4C0-9941-1143-849E-51659B542334}"/>
              </a:ext>
            </a:extLst>
          </p:cNvPr>
          <p:cNvSpPr txBox="1">
            <a:spLocks/>
          </p:cNvSpPr>
          <p:nvPr/>
        </p:nvSpPr>
        <p:spPr>
          <a:xfrm>
            <a:off x="283544" y="1611337"/>
            <a:ext cx="11191299" cy="4750419"/>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Calibri" panose="020F0502020204030204" pitchFamily="34" charset="0"/>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Calibri" panose="020F0502020204030204" pitchFamily="34" charset="0"/>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Calibri" panose="020F0502020204030204" pitchFamily="34" charset="0"/>
                <a:ea typeface="+mn-ea"/>
                <a:cs typeface="+mn-cs"/>
              </a:defRPr>
            </a:lvl3pPr>
            <a:lvl4pPr marL="822960" indent="-822960" algn="l" defTabSz="914400" rtl="0" eaLnBrk="1" latinLnBrk="0" hangingPunct="1">
              <a:lnSpc>
                <a:spcPct val="85000"/>
              </a:lnSpc>
              <a:spcBef>
                <a:spcPts val="600"/>
              </a:spcBef>
              <a:buFont typeface="Arial" pitchFamily="34" charset="0"/>
              <a:buChar char=" "/>
              <a:defRPr lang="en-US" sz="1600" kern="1200" baseline="0" dirty="0">
                <a:solidFill>
                  <a:prstClr val="black">
                    <a:lumMod val="75000"/>
                    <a:lumOff val="25000"/>
                  </a:prstClr>
                </a:solidFill>
                <a:latin typeface="Calibri" panose="020F0502020204030204" pitchFamily="34" charset="0"/>
                <a:ea typeface="+mn-ea"/>
                <a:cs typeface="Arial" pitchFamily="34" charset="0"/>
              </a:defRPr>
            </a:lvl4pPr>
            <a:lvl5pPr marL="1200150" indent="-260604" algn="l" defTabSz="914400" rtl="0" eaLnBrk="1" latinLnBrk="0" hangingPunct="1">
              <a:lnSpc>
                <a:spcPct val="85000"/>
              </a:lnSpc>
              <a:spcBef>
                <a:spcPts val="600"/>
              </a:spcBef>
              <a:buFont typeface="Qualcomm Regular" pitchFamily="34" charset="0"/>
              <a:buChar char="−"/>
              <a:defRPr sz="1800" kern="1200">
                <a:solidFill>
                  <a:schemeClr val="tx1">
                    <a:lumMod val="85000"/>
                    <a:lumOff val="15000"/>
                  </a:schemeClr>
                </a:solidFill>
                <a:latin typeface="+mn-lt"/>
                <a:ea typeface="+mn-ea"/>
                <a:cs typeface="+mn-cs"/>
              </a:defRPr>
            </a:lvl5pPr>
            <a:lvl6pPr marL="1628775" indent="0" algn="l" defTabSz="914400" rtl="0" eaLnBrk="1" latinLnBrk="0" hangingPunct="1">
              <a:lnSpc>
                <a:spcPct val="85000"/>
              </a:lnSpc>
              <a:spcBef>
                <a:spcPts val="600"/>
              </a:spcBef>
              <a:buFont typeface="Arial" pitchFamily="34" charset="0"/>
              <a:buNone/>
              <a:defRPr sz="12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Arial" pitchFamily="34" charset="0"/>
              <a:buChar char="•"/>
            </a:pPr>
            <a:r>
              <a:rPr lang="en-GB" dirty="0">
                <a:latin typeface="Calibri"/>
                <a:cs typeface="Calibri"/>
              </a:rPr>
              <a:t> Continuous collision detection between haptic tools and outer-surface of the mesh.</a:t>
            </a:r>
            <a:endParaRPr lang="en-GB" dirty="0">
              <a:latin typeface="Calibri"/>
              <a:ea typeface="Calibri"/>
              <a:cs typeface="Calibri"/>
            </a:endParaRPr>
          </a:p>
          <a:p>
            <a:pPr marL="0" indent="0">
              <a:buNone/>
            </a:pPr>
            <a:endParaRPr lang="en-GB" dirty="0">
              <a:latin typeface="Calibri"/>
              <a:ea typeface="Calibri"/>
              <a:cs typeface="Calibri"/>
            </a:endParaRPr>
          </a:p>
          <a:p>
            <a:pPr marL="0" indent="0">
              <a:buNone/>
            </a:pPr>
            <a:r>
              <a:rPr lang="en-GB" dirty="0">
                <a:solidFill>
                  <a:srgbClr val="C00000"/>
                </a:solidFill>
                <a:latin typeface="Calibri"/>
                <a:ea typeface="Calibri"/>
                <a:cs typeface="Calibri"/>
              </a:rPr>
              <a:t>Problem:</a:t>
            </a:r>
          </a:p>
        </p:txBody>
      </p:sp>
      <p:sp>
        <p:nvSpPr>
          <p:cNvPr id="6" name="Content Placeholder 3">
            <a:extLst>
              <a:ext uri="{FF2B5EF4-FFF2-40B4-BE49-F238E27FC236}">
                <a16:creationId xmlns:a16="http://schemas.microsoft.com/office/drawing/2014/main" id="{C6EDC3D1-7A9F-054A-9ED9-745346431589}"/>
              </a:ext>
            </a:extLst>
          </p:cNvPr>
          <p:cNvSpPr txBox="1">
            <a:spLocks/>
          </p:cNvSpPr>
          <p:nvPr/>
        </p:nvSpPr>
        <p:spPr>
          <a:xfrm>
            <a:off x="283544" y="3297382"/>
            <a:ext cx="10716965" cy="3064374"/>
          </a:xfrm>
          <a:prstGeom prst="rect">
            <a:avLst/>
          </a:prstGeom>
        </p:spPr>
        <p:txBody>
          <a:bodyPr vert="horz" lIns="91440" tIns="45720" rIns="91440" bIns="45720" rtlCol="0" anchor="t">
            <a:normAutofit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Calibri" panose="020F0502020204030204" pitchFamily="34" charset="0"/>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Calibri" panose="020F0502020204030204" pitchFamily="34" charset="0"/>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Calibri" panose="020F0502020204030204" pitchFamily="34" charset="0"/>
                <a:ea typeface="+mn-ea"/>
                <a:cs typeface="+mn-cs"/>
              </a:defRPr>
            </a:lvl3pPr>
            <a:lvl4pPr marL="822960" indent="-822960" algn="l" defTabSz="914400" rtl="0" eaLnBrk="1" latinLnBrk="0" hangingPunct="1">
              <a:lnSpc>
                <a:spcPct val="85000"/>
              </a:lnSpc>
              <a:spcBef>
                <a:spcPts val="600"/>
              </a:spcBef>
              <a:buFont typeface="Arial" pitchFamily="34" charset="0"/>
              <a:buChar char=" "/>
              <a:defRPr lang="en-US" sz="1600" kern="1200" baseline="0" dirty="0">
                <a:solidFill>
                  <a:prstClr val="black">
                    <a:lumMod val="75000"/>
                    <a:lumOff val="25000"/>
                  </a:prstClr>
                </a:solidFill>
                <a:latin typeface="Calibri" panose="020F0502020204030204" pitchFamily="34" charset="0"/>
                <a:ea typeface="+mn-ea"/>
                <a:cs typeface="Arial" pitchFamily="34" charset="0"/>
              </a:defRPr>
            </a:lvl4pPr>
            <a:lvl5pPr marL="1200150" indent="-260604" algn="l" defTabSz="914400" rtl="0" eaLnBrk="1" latinLnBrk="0" hangingPunct="1">
              <a:lnSpc>
                <a:spcPct val="85000"/>
              </a:lnSpc>
              <a:spcBef>
                <a:spcPts val="600"/>
              </a:spcBef>
              <a:buFont typeface="Qualcomm Regular" pitchFamily="34" charset="0"/>
              <a:buChar char="−"/>
              <a:defRPr sz="1800" kern="1200">
                <a:solidFill>
                  <a:schemeClr val="tx1">
                    <a:lumMod val="85000"/>
                    <a:lumOff val="15000"/>
                  </a:schemeClr>
                </a:solidFill>
                <a:latin typeface="+mn-lt"/>
                <a:ea typeface="+mn-ea"/>
                <a:cs typeface="+mn-cs"/>
              </a:defRPr>
            </a:lvl5pPr>
            <a:lvl6pPr marL="1628775" indent="0" algn="l" defTabSz="914400" rtl="0" eaLnBrk="1" latinLnBrk="0" hangingPunct="1">
              <a:lnSpc>
                <a:spcPct val="85000"/>
              </a:lnSpc>
              <a:spcBef>
                <a:spcPts val="600"/>
              </a:spcBef>
              <a:buFont typeface="Arial" pitchFamily="34" charset="0"/>
              <a:buNone/>
              <a:defRPr sz="12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Arial" pitchFamily="34" charset="0"/>
              <a:buChar char="•"/>
            </a:pPr>
            <a:r>
              <a:rPr lang="en-GB" dirty="0">
                <a:latin typeface="Calibri"/>
                <a:ea typeface="Calibri"/>
                <a:cs typeface="Calibri"/>
              </a:rPr>
              <a:t> Smooth haptics feedback requires </a:t>
            </a:r>
            <a:r>
              <a:rPr lang="en-GB" b="1" dirty="0">
                <a:solidFill>
                  <a:srgbClr val="FFC000"/>
                </a:solidFill>
                <a:latin typeface="Calibri"/>
                <a:ea typeface="Calibri"/>
                <a:cs typeface="Calibri"/>
              </a:rPr>
              <a:t>1000 frames/sec </a:t>
            </a:r>
            <a:r>
              <a:rPr lang="en-GB" dirty="0">
                <a:latin typeface="Calibri"/>
                <a:ea typeface="Calibri"/>
                <a:cs typeface="Calibri"/>
              </a:rPr>
              <a:t>update.</a:t>
            </a:r>
          </a:p>
          <a:p>
            <a:pPr>
              <a:buFont typeface="Arial" pitchFamily="34" charset="0"/>
              <a:buChar char="•"/>
            </a:pPr>
            <a:r>
              <a:rPr lang="en-GB" dirty="0">
                <a:latin typeface="Calibri"/>
                <a:ea typeface="Calibri"/>
                <a:cs typeface="Calibri"/>
              </a:rPr>
              <a:t> Visual feedback requires at least </a:t>
            </a:r>
            <a:r>
              <a:rPr lang="en-GB" b="1" dirty="0">
                <a:solidFill>
                  <a:srgbClr val="C00000"/>
                </a:solidFill>
                <a:latin typeface="Calibri"/>
                <a:ea typeface="Calibri"/>
                <a:cs typeface="Calibri"/>
              </a:rPr>
              <a:t>60 frames/sec</a:t>
            </a:r>
            <a:r>
              <a:rPr lang="en-GB" dirty="0">
                <a:latin typeface="Calibri"/>
                <a:ea typeface="Calibri"/>
                <a:cs typeface="Calibri"/>
              </a:rPr>
              <a:t>.</a:t>
            </a:r>
          </a:p>
          <a:p>
            <a:pPr marL="0" indent="0">
              <a:buNone/>
            </a:pPr>
            <a:endParaRPr lang="en-GB" dirty="0">
              <a:latin typeface="Calibri"/>
              <a:ea typeface="Calibri"/>
              <a:cs typeface="Calibri"/>
            </a:endParaRPr>
          </a:p>
          <a:p>
            <a:pPr marL="0" indent="0">
              <a:buNone/>
            </a:pPr>
            <a:r>
              <a:rPr lang="en-GB" dirty="0">
                <a:solidFill>
                  <a:srgbClr val="00B050"/>
                </a:solidFill>
                <a:latin typeface="Calibri"/>
                <a:ea typeface="Calibri"/>
                <a:cs typeface="Calibri"/>
              </a:rPr>
              <a:t>Solution:</a:t>
            </a:r>
          </a:p>
          <a:p>
            <a:pPr>
              <a:buFont typeface="Arial" pitchFamily="34" charset="0"/>
              <a:buChar char="•"/>
            </a:pPr>
            <a:r>
              <a:rPr lang="en-GB" dirty="0">
                <a:latin typeface="Calibri"/>
                <a:cs typeface="Calibri"/>
              </a:rPr>
              <a:t> Two parallel threads: </a:t>
            </a:r>
            <a:r>
              <a:rPr lang="en-GB" dirty="0">
                <a:solidFill>
                  <a:srgbClr val="00B050"/>
                </a:solidFill>
                <a:latin typeface="Calibri"/>
                <a:cs typeface="Calibri"/>
              </a:rPr>
              <a:t>Haptics</a:t>
            </a:r>
            <a:r>
              <a:rPr lang="en-GB" dirty="0">
                <a:latin typeface="Calibri"/>
                <a:cs typeface="Calibri"/>
              </a:rPr>
              <a:t> &amp; </a:t>
            </a:r>
            <a:r>
              <a:rPr lang="en-GB" dirty="0">
                <a:solidFill>
                  <a:srgbClr val="00B050"/>
                </a:solidFill>
                <a:latin typeface="Calibri"/>
                <a:cs typeface="Calibri"/>
              </a:rPr>
              <a:t>Visual</a:t>
            </a:r>
            <a:r>
              <a:rPr lang="en-GB" dirty="0">
                <a:solidFill>
                  <a:schemeClr val="tx1"/>
                </a:solidFill>
                <a:latin typeface="Calibri"/>
                <a:cs typeface="Calibri"/>
              </a:rPr>
              <a:t>.</a:t>
            </a:r>
          </a:p>
          <a:p>
            <a:pPr>
              <a:buFont typeface="Arial" pitchFamily="34" charset="0"/>
              <a:buChar char="•"/>
            </a:pPr>
            <a:r>
              <a:rPr lang="en-GB" dirty="0">
                <a:solidFill>
                  <a:schemeClr val="tx1"/>
                </a:solidFill>
                <a:latin typeface="Calibri"/>
                <a:cs typeface="Calibri"/>
              </a:rPr>
              <a:t> Synchronization: shared memory. </a:t>
            </a:r>
          </a:p>
          <a:p>
            <a:pPr>
              <a:buFont typeface="Arial" pitchFamily="34" charset="0"/>
              <a:buChar char="•"/>
            </a:pPr>
            <a:r>
              <a:rPr lang="en-GB" dirty="0">
                <a:solidFill>
                  <a:schemeClr val="tx1"/>
                </a:solidFill>
                <a:latin typeface="Calibri"/>
                <a:cs typeface="Calibri"/>
              </a:rPr>
              <a:t> Rapid update of forces on haptics thread by filtering.</a:t>
            </a:r>
            <a:endParaRPr lang="en-GB" dirty="0">
              <a:solidFill>
                <a:schemeClr val="tx1"/>
              </a:solidFill>
              <a:cs typeface="Calibri"/>
            </a:endParaRPr>
          </a:p>
          <a:p>
            <a:pPr>
              <a:buFont typeface="Arial" pitchFamily="34" charset="0"/>
              <a:buChar char="•"/>
            </a:pPr>
            <a:endParaRPr lang="en-GB" dirty="0">
              <a:latin typeface="Calibri"/>
              <a:ea typeface="Calibri"/>
              <a:cs typeface="Calibri"/>
            </a:endParaRPr>
          </a:p>
        </p:txBody>
      </p:sp>
      <p:grpSp>
        <p:nvGrpSpPr>
          <p:cNvPr id="12" name="Group 11">
            <a:extLst>
              <a:ext uri="{FF2B5EF4-FFF2-40B4-BE49-F238E27FC236}">
                <a16:creationId xmlns:a16="http://schemas.microsoft.com/office/drawing/2014/main" id="{5275512A-DE83-FF40-B032-AAE2EC403EA7}"/>
              </a:ext>
            </a:extLst>
          </p:cNvPr>
          <p:cNvGrpSpPr/>
          <p:nvPr/>
        </p:nvGrpSpPr>
        <p:grpSpPr>
          <a:xfrm>
            <a:off x="7643605" y="2481383"/>
            <a:ext cx="4166622" cy="3576879"/>
            <a:chOff x="7868424" y="2131194"/>
            <a:chExt cx="4166622" cy="3576879"/>
          </a:xfrm>
        </p:grpSpPr>
        <p:sp>
          <p:nvSpPr>
            <p:cNvPr id="4" name="Down Arrow 3">
              <a:extLst>
                <a:ext uri="{FF2B5EF4-FFF2-40B4-BE49-F238E27FC236}">
                  <a16:creationId xmlns:a16="http://schemas.microsoft.com/office/drawing/2014/main" id="{8F384306-5FEB-AE43-A028-9CF635369750}"/>
                </a:ext>
              </a:extLst>
            </p:cNvPr>
            <p:cNvSpPr/>
            <p:nvPr/>
          </p:nvSpPr>
          <p:spPr>
            <a:xfrm>
              <a:off x="8825346" y="2175164"/>
              <a:ext cx="872836" cy="3532909"/>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68658FFE-0C97-7C49-AAFB-2DB6F82A946A}"/>
                </a:ext>
              </a:extLst>
            </p:cNvPr>
            <p:cNvSpPr/>
            <p:nvPr/>
          </p:nvSpPr>
          <p:spPr>
            <a:xfrm>
              <a:off x="10342418" y="2175164"/>
              <a:ext cx="872836" cy="3532909"/>
            </a:xfrm>
            <a:prstGeom prst="downArrow">
              <a:avLst/>
            </a:prstGeom>
            <a:solidFill>
              <a:srgbClr val="C00000"/>
            </a:solidFill>
            <a:ln cmpd="sng">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549A2116-518D-AA42-8873-84B141A1342C}"/>
                </a:ext>
              </a:extLst>
            </p:cNvPr>
            <p:cNvSpPr/>
            <p:nvPr/>
          </p:nvSpPr>
          <p:spPr>
            <a:xfrm>
              <a:off x="8686800" y="3297382"/>
              <a:ext cx="2788043" cy="1260763"/>
            </a:xfrm>
            <a:prstGeom prst="roundRect">
              <a:avLst/>
            </a:prstGeom>
            <a:solidFill>
              <a:srgbClr val="00B0F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SHARED MEMORY</a:t>
              </a:r>
            </a:p>
          </p:txBody>
        </p:sp>
        <p:sp>
          <p:nvSpPr>
            <p:cNvPr id="10" name="TextBox 9">
              <a:extLst>
                <a:ext uri="{FF2B5EF4-FFF2-40B4-BE49-F238E27FC236}">
                  <a16:creationId xmlns:a16="http://schemas.microsoft.com/office/drawing/2014/main" id="{EA0BCCCE-A3F7-6643-A445-CB4BC7C1F15E}"/>
                </a:ext>
              </a:extLst>
            </p:cNvPr>
            <p:cNvSpPr txBox="1"/>
            <p:nvPr/>
          </p:nvSpPr>
          <p:spPr>
            <a:xfrm>
              <a:off x="7868424" y="2194043"/>
              <a:ext cx="968983" cy="646331"/>
            </a:xfrm>
            <a:prstGeom prst="rect">
              <a:avLst/>
            </a:prstGeom>
            <a:noFill/>
          </p:spPr>
          <p:txBody>
            <a:bodyPr wrap="none" rtlCol="0">
              <a:spAutoFit/>
            </a:bodyPr>
            <a:lstStyle/>
            <a:p>
              <a:r>
                <a:rPr lang="en-US" dirty="0"/>
                <a:t>HAPTICS</a:t>
              </a:r>
            </a:p>
            <a:p>
              <a:r>
                <a:rPr lang="en-US" dirty="0"/>
                <a:t>THREAD</a:t>
              </a:r>
            </a:p>
          </p:txBody>
        </p:sp>
        <p:sp>
          <p:nvSpPr>
            <p:cNvPr id="11" name="TextBox 10">
              <a:extLst>
                <a:ext uri="{FF2B5EF4-FFF2-40B4-BE49-F238E27FC236}">
                  <a16:creationId xmlns:a16="http://schemas.microsoft.com/office/drawing/2014/main" id="{6A936AC5-D31E-9E4A-B58C-20726E39F9AB}"/>
                </a:ext>
              </a:extLst>
            </p:cNvPr>
            <p:cNvSpPr txBox="1"/>
            <p:nvPr/>
          </p:nvSpPr>
          <p:spPr>
            <a:xfrm>
              <a:off x="11066063" y="2131194"/>
              <a:ext cx="968983" cy="646331"/>
            </a:xfrm>
            <a:prstGeom prst="rect">
              <a:avLst/>
            </a:prstGeom>
            <a:noFill/>
          </p:spPr>
          <p:txBody>
            <a:bodyPr wrap="none" rtlCol="0">
              <a:spAutoFit/>
            </a:bodyPr>
            <a:lstStyle/>
            <a:p>
              <a:r>
                <a:rPr lang="en-US" dirty="0"/>
                <a:t>VISUAL</a:t>
              </a:r>
            </a:p>
            <a:p>
              <a:r>
                <a:rPr lang="en-US" dirty="0"/>
                <a:t>THREAD</a:t>
              </a:r>
            </a:p>
          </p:txBody>
        </p:sp>
      </p:grpSp>
      <p:sp>
        <p:nvSpPr>
          <p:cNvPr id="2" name="Slide Number Placeholder 10">
            <a:extLst>
              <a:ext uri="{FF2B5EF4-FFF2-40B4-BE49-F238E27FC236}">
                <a16:creationId xmlns:a16="http://schemas.microsoft.com/office/drawing/2014/main" id="{8C5DDC5F-1B38-D0DB-0D68-7059F3211274}"/>
              </a:ext>
            </a:extLst>
          </p:cNvPr>
          <p:cNvSpPr txBox="1">
            <a:spLocks/>
          </p:cNvSpPr>
          <p:nvPr/>
        </p:nvSpPr>
        <p:spPr>
          <a:xfrm>
            <a:off x="11098763" y="6556248"/>
            <a:ext cx="673360" cy="3017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7AE9FA-3F8D-0D45-ABEA-B1C7A7244A19}" type="slidenum">
              <a:rPr lang="en-US" smtClean="0"/>
              <a:pPr/>
              <a:t>7</a:t>
            </a:fld>
            <a:endParaRPr lang="en-US" dirty="0"/>
          </a:p>
        </p:txBody>
      </p:sp>
    </p:spTree>
    <p:extLst>
      <p:ext uri="{BB962C8B-B14F-4D97-AF65-F5344CB8AC3E}">
        <p14:creationId xmlns:p14="http://schemas.microsoft.com/office/powerpoint/2010/main" val="69320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dissolve">
                                      <p:cBhvr>
                                        <p:cTn id="7" dur="500"/>
                                        <p:tgtEl>
                                          <p:spTgt spid="9">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dissolve">
                                      <p:cBhvr>
                                        <p:cTn id="10" dur="500"/>
                                        <p:tgtEl>
                                          <p:spTgt spid="6">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dissolv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dissolve">
                                      <p:cBhvr>
                                        <p:cTn id="18" dur="500"/>
                                        <p:tgtEl>
                                          <p:spTgt spid="6">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dissolve">
                                      <p:cBhvr>
                                        <p:cTn id="21" dur="500"/>
                                        <p:tgtEl>
                                          <p:spTgt spid="6">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dissolve">
                                      <p:cBhvr>
                                        <p:cTn id="24" dur="500"/>
                                        <p:tgtEl>
                                          <p:spTgt spid="6">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dissolve">
                                      <p:cBhvr>
                                        <p:cTn id="27" dur="500"/>
                                        <p:tgtEl>
                                          <p:spTgt spid="6">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3544" y="346361"/>
            <a:ext cx="11432977" cy="623248"/>
          </a:xfrm>
        </p:spPr>
        <p:txBody>
          <a:bodyPr/>
          <a:lstStyle/>
          <a:p>
            <a:r>
              <a:rPr lang="en-US" dirty="0">
                <a:latin typeface="Calibri"/>
                <a:cs typeface="Calibri"/>
              </a:rPr>
              <a:t>Continuous collision detection</a:t>
            </a:r>
          </a:p>
        </p:txBody>
      </p:sp>
      <p:pic>
        <p:nvPicPr>
          <p:cNvPr id="12" name="Picture 11">
            <a:extLst>
              <a:ext uri="{FF2B5EF4-FFF2-40B4-BE49-F238E27FC236}">
                <a16:creationId xmlns:a16="http://schemas.microsoft.com/office/drawing/2014/main" id="{CDB2C7D1-058A-4E37-AB5C-5F03E6D972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5301" y="3271361"/>
            <a:ext cx="9261397" cy="2510917"/>
          </a:xfrm>
          <a:prstGeom prst="rect">
            <a:avLst/>
          </a:prstGeom>
        </p:spPr>
      </p:pic>
      <p:sp>
        <p:nvSpPr>
          <p:cNvPr id="9" name="Content Placeholder 3">
            <a:extLst>
              <a:ext uri="{FF2B5EF4-FFF2-40B4-BE49-F238E27FC236}">
                <a16:creationId xmlns:a16="http://schemas.microsoft.com/office/drawing/2014/main" id="{B834C4C0-9941-1143-849E-51659B542334}"/>
              </a:ext>
            </a:extLst>
          </p:cNvPr>
          <p:cNvSpPr txBox="1">
            <a:spLocks/>
          </p:cNvSpPr>
          <p:nvPr/>
        </p:nvSpPr>
        <p:spPr>
          <a:xfrm>
            <a:off x="283544" y="1611337"/>
            <a:ext cx="11191299" cy="4446925"/>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Calibri" panose="020F0502020204030204" pitchFamily="34" charset="0"/>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Calibri" panose="020F0502020204030204" pitchFamily="34" charset="0"/>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Calibri" panose="020F0502020204030204" pitchFamily="34" charset="0"/>
                <a:ea typeface="+mn-ea"/>
                <a:cs typeface="+mn-cs"/>
              </a:defRPr>
            </a:lvl3pPr>
            <a:lvl4pPr marL="822960" indent="-822960" algn="l" defTabSz="914400" rtl="0" eaLnBrk="1" latinLnBrk="0" hangingPunct="1">
              <a:lnSpc>
                <a:spcPct val="85000"/>
              </a:lnSpc>
              <a:spcBef>
                <a:spcPts val="600"/>
              </a:spcBef>
              <a:buFont typeface="Arial" pitchFamily="34" charset="0"/>
              <a:buChar char=" "/>
              <a:defRPr lang="en-US" sz="1600" kern="1200" baseline="0" dirty="0">
                <a:solidFill>
                  <a:prstClr val="black">
                    <a:lumMod val="75000"/>
                    <a:lumOff val="25000"/>
                  </a:prstClr>
                </a:solidFill>
                <a:latin typeface="Calibri" panose="020F0502020204030204" pitchFamily="34" charset="0"/>
                <a:ea typeface="+mn-ea"/>
                <a:cs typeface="Arial" pitchFamily="34" charset="0"/>
              </a:defRPr>
            </a:lvl4pPr>
            <a:lvl5pPr marL="1200150" indent="-260604" algn="l" defTabSz="914400" rtl="0" eaLnBrk="1" latinLnBrk="0" hangingPunct="1">
              <a:lnSpc>
                <a:spcPct val="85000"/>
              </a:lnSpc>
              <a:spcBef>
                <a:spcPts val="600"/>
              </a:spcBef>
              <a:buFont typeface="Qualcomm Regular" pitchFamily="34" charset="0"/>
              <a:buChar char="−"/>
              <a:defRPr sz="1800" kern="1200">
                <a:solidFill>
                  <a:schemeClr val="tx1">
                    <a:lumMod val="85000"/>
                    <a:lumOff val="15000"/>
                  </a:schemeClr>
                </a:solidFill>
                <a:latin typeface="+mn-lt"/>
                <a:ea typeface="+mn-ea"/>
                <a:cs typeface="+mn-cs"/>
              </a:defRPr>
            </a:lvl5pPr>
            <a:lvl6pPr marL="1628775" indent="0" algn="l" defTabSz="914400" rtl="0" eaLnBrk="1" latinLnBrk="0" hangingPunct="1">
              <a:lnSpc>
                <a:spcPct val="85000"/>
              </a:lnSpc>
              <a:spcBef>
                <a:spcPts val="600"/>
              </a:spcBef>
              <a:buFont typeface="Arial" pitchFamily="34" charset="0"/>
              <a:buNone/>
              <a:defRPr sz="12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Arial" pitchFamily="34" charset="0"/>
              <a:buChar char="•"/>
            </a:pPr>
            <a:r>
              <a:rPr lang="en-GB" dirty="0">
                <a:latin typeface="+mn-lt"/>
                <a:cs typeface="Calibri"/>
              </a:rPr>
              <a:t> Continuous collision detection between haptic tool and outer-surface of the mesh being manipulated.</a:t>
            </a:r>
            <a:endParaRPr lang="en-GB" dirty="0">
              <a:latin typeface="+mn-lt"/>
              <a:ea typeface="Calibri"/>
              <a:cs typeface="Calibri"/>
            </a:endParaRPr>
          </a:p>
          <a:p>
            <a:pPr marL="0" indent="0">
              <a:buNone/>
            </a:pPr>
            <a:endParaRPr lang="en-GB" dirty="0">
              <a:latin typeface="+mn-lt"/>
              <a:ea typeface="Calibri"/>
              <a:cs typeface="Calibri"/>
            </a:endParaRPr>
          </a:p>
        </p:txBody>
      </p:sp>
      <p:sp>
        <p:nvSpPr>
          <p:cNvPr id="2" name="Slide Number Placeholder 10">
            <a:extLst>
              <a:ext uri="{FF2B5EF4-FFF2-40B4-BE49-F238E27FC236}">
                <a16:creationId xmlns:a16="http://schemas.microsoft.com/office/drawing/2014/main" id="{B3302248-799B-E90E-3AD7-370681967441}"/>
              </a:ext>
            </a:extLst>
          </p:cNvPr>
          <p:cNvSpPr txBox="1">
            <a:spLocks/>
          </p:cNvSpPr>
          <p:nvPr/>
        </p:nvSpPr>
        <p:spPr>
          <a:xfrm>
            <a:off x="11098763" y="6556248"/>
            <a:ext cx="673360" cy="3017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7AE9FA-3F8D-0D45-ABEA-B1C7A7244A19}" type="slidenum">
              <a:rPr lang="en-US" smtClean="0"/>
              <a:pPr/>
              <a:t>8</a:t>
            </a:fld>
            <a:endParaRPr lang="en-US" dirty="0"/>
          </a:p>
        </p:txBody>
      </p:sp>
    </p:spTree>
    <p:extLst>
      <p:ext uri="{BB962C8B-B14F-4D97-AF65-F5344CB8AC3E}">
        <p14:creationId xmlns:p14="http://schemas.microsoft.com/office/powerpoint/2010/main" val="111700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F65552-43C5-9A45-8E04-65037DB436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5301" y="3271360"/>
            <a:ext cx="8590351" cy="2510917"/>
          </a:xfrm>
          <a:prstGeom prst="rect">
            <a:avLst/>
          </a:prstGeom>
        </p:spPr>
      </p:pic>
      <p:sp>
        <p:nvSpPr>
          <p:cNvPr id="9" name="Content Placeholder 3">
            <a:extLst>
              <a:ext uri="{FF2B5EF4-FFF2-40B4-BE49-F238E27FC236}">
                <a16:creationId xmlns:a16="http://schemas.microsoft.com/office/drawing/2014/main" id="{B834C4C0-9941-1143-849E-51659B542334}"/>
              </a:ext>
            </a:extLst>
          </p:cNvPr>
          <p:cNvSpPr txBox="1">
            <a:spLocks/>
          </p:cNvSpPr>
          <p:nvPr/>
        </p:nvSpPr>
        <p:spPr>
          <a:xfrm>
            <a:off x="283544" y="1611337"/>
            <a:ext cx="11191299" cy="4446925"/>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Calibri" panose="020F0502020204030204" pitchFamily="34" charset="0"/>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Calibri" panose="020F0502020204030204" pitchFamily="34" charset="0"/>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Calibri" panose="020F0502020204030204" pitchFamily="34" charset="0"/>
                <a:ea typeface="+mn-ea"/>
                <a:cs typeface="+mn-cs"/>
              </a:defRPr>
            </a:lvl3pPr>
            <a:lvl4pPr marL="822960" indent="-822960" algn="l" defTabSz="914400" rtl="0" eaLnBrk="1" latinLnBrk="0" hangingPunct="1">
              <a:lnSpc>
                <a:spcPct val="85000"/>
              </a:lnSpc>
              <a:spcBef>
                <a:spcPts val="600"/>
              </a:spcBef>
              <a:buFont typeface="Arial" pitchFamily="34" charset="0"/>
              <a:buChar char=" "/>
              <a:defRPr lang="en-US" sz="1600" kern="1200" baseline="0" dirty="0">
                <a:solidFill>
                  <a:prstClr val="black">
                    <a:lumMod val="75000"/>
                    <a:lumOff val="25000"/>
                  </a:prstClr>
                </a:solidFill>
                <a:latin typeface="Calibri" panose="020F0502020204030204" pitchFamily="34" charset="0"/>
                <a:ea typeface="+mn-ea"/>
                <a:cs typeface="Arial" pitchFamily="34" charset="0"/>
              </a:defRPr>
            </a:lvl4pPr>
            <a:lvl5pPr marL="1200150" indent="-260604" algn="l" defTabSz="914400" rtl="0" eaLnBrk="1" latinLnBrk="0" hangingPunct="1">
              <a:lnSpc>
                <a:spcPct val="85000"/>
              </a:lnSpc>
              <a:spcBef>
                <a:spcPts val="600"/>
              </a:spcBef>
              <a:buFont typeface="Qualcomm Regular" pitchFamily="34" charset="0"/>
              <a:buChar char="−"/>
              <a:defRPr sz="1800" kern="1200">
                <a:solidFill>
                  <a:schemeClr val="tx1">
                    <a:lumMod val="85000"/>
                    <a:lumOff val="15000"/>
                  </a:schemeClr>
                </a:solidFill>
                <a:latin typeface="+mn-lt"/>
                <a:ea typeface="+mn-ea"/>
                <a:cs typeface="+mn-cs"/>
              </a:defRPr>
            </a:lvl5pPr>
            <a:lvl6pPr marL="1628775" indent="0" algn="l" defTabSz="914400" rtl="0" eaLnBrk="1" latinLnBrk="0" hangingPunct="1">
              <a:lnSpc>
                <a:spcPct val="85000"/>
              </a:lnSpc>
              <a:spcBef>
                <a:spcPts val="600"/>
              </a:spcBef>
              <a:buFont typeface="Arial" pitchFamily="34" charset="0"/>
              <a:buNone/>
              <a:defRPr sz="12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Arial" pitchFamily="34" charset="0"/>
              <a:buChar char="•"/>
            </a:pPr>
            <a:r>
              <a:rPr lang="en-GB" dirty="0">
                <a:latin typeface="+mn-lt"/>
                <a:cs typeface="Calibri"/>
              </a:rPr>
              <a:t> Continuous collision detection between haptic tool and outer-surface of the mesh being manipulated.</a:t>
            </a:r>
            <a:endParaRPr lang="en-GB" dirty="0">
              <a:latin typeface="+mn-lt"/>
              <a:ea typeface="Calibri"/>
              <a:cs typeface="Calibri"/>
            </a:endParaRPr>
          </a:p>
          <a:p>
            <a:pPr marL="0" indent="0">
              <a:buNone/>
            </a:pPr>
            <a:endParaRPr lang="en-GB" dirty="0">
              <a:latin typeface="+mn-lt"/>
              <a:ea typeface="Calibri"/>
              <a:cs typeface="Calibri"/>
            </a:endParaRPr>
          </a:p>
        </p:txBody>
      </p:sp>
      <p:sp>
        <p:nvSpPr>
          <p:cNvPr id="6" name="Title 2">
            <a:extLst>
              <a:ext uri="{FF2B5EF4-FFF2-40B4-BE49-F238E27FC236}">
                <a16:creationId xmlns:a16="http://schemas.microsoft.com/office/drawing/2014/main" id="{E1D94C62-3E2F-EF0A-7D77-25A0928DFE5E}"/>
              </a:ext>
            </a:extLst>
          </p:cNvPr>
          <p:cNvSpPr>
            <a:spLocks noGrp="1"/>
          </p:cNvSpPr>
          <p:nvPr>
            <p:ph type="title"/>
          </p:nvPr>
        </p:nvSpPr>
        <p:spPr>
          <a:xfrm>
            <a:off x="283544" y="346361"/>
            <a:ext cx="11432977" cy="623248"/>
          </a:xfrm>
        </p:spPr>
        <p:txBody>
          <a:bodyPr/>
          <a:lstStyle/>
          <a:p>
            <a:r>
              <a:rPr lang="en-US" dirty="0">
                <a:latin typeface="Calibri"/>
                <a:cs typeface="Calibri"/>
              </a:rPr>
              <a:t>Continuous collision detection</a:t>
            </a:r>
          </a:p>
        </p:txBody>
      </p:sp>
      <p:sp>
        <p:nvSpPr>
          <p:cNvPr id="7" name="Slide Number Placeholder 10">
            <a:extLst>
              <a:ext uri="{FF2B5EF4-FFF2-40B4-BE49-F238E27FC236}">
                <a16:creationId xmlns:a16="http://schemas.microsoft.com/office/drawing/2014/main" id="{BEBD9802-D4EE-4AE9-5C8D-60DCA81B95B5}"/>
              </a:ext>
            </a:extLst>
          </p:cNvPr>
          <p:cNvSpPr txBox="1">
            <a:spLocks/>
          </p:cNvSpPr>
          <p:nvPr/>
        </p:nvSpPr>
        <p:spPr>
          <a:xfrm>
            <a:off x="11098763" y="6565675"/>
            <a:ext cx="673360" cy="3017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7AE9FA-3F8D-0D45-ABEA-B1C7A7244A19}" type="slidenum">
              <a:rPr lang="en-US" smtClean="0"/>
              <a:pPr/>
              <a:t>9</a:t>
            </a:fld>
            <a:endParaRPr lang="en-US" dirty="0"/>
          </a:p>
        </p:txBody>
      </p:sp>
    </p:spTree>
    <p:extLst>
      <p:ext uri="{BB962C8B-B14F-4D97-AF65-F5344CB8AC3E}">
        <p14:creationId xmlns:p14="http://schemas.microsoft.com/office/powerpoint/2010/main" val="64836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s2022_2">
      <a:dk1>
        <a:srgbClr val="000000"/>
      </a:dk1>
      <a:lt1>
        <a:srgbClr val="FFFFFF"/>
      </a:lt1>
      <a:dk2>
        <a:srgbClr val="000000"/>
      </a:dk2>
      <a:lt2>
        <a:srgbClr val="FFFFFF"/>
      </a:lt2>
      <a:accent1>
        <a:srgbClr val="E16459"/>
      </a:accent1>
      <a:accent2>
        <a:srgbClr val="E6AF57"/>
      </a:accent2>
      <a:accent3>
        <a:srgbClr val="4767AA"/>
      </a:accent3>
      <a:accent4>
        <a:srgbClr val="1A1F1F"/>
      </a:accent4>
      <a:accent5>
        <a:srgbClr val="989898"/>
      </a:accent5>
      <a:accent6>
        <a:srgbClr val="E0E0DF"/>
      </a:accent6>
      <a:hlink>
        <a:srgbClr val="E5AE57"/>
      </a:hlink>
      <a:folHlink>
        <a:srgbClr val="E5AE5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tlCol="0">
        <a:spAutoFit/>
      </a:bodyPr>
      <a:lstStyle>
        <a:defPPr marL="236538" indent="-236538" algn="l">
          <a:lnSpc>
            <a:spcPct val="130000"/>
          </a:lnSpc>
          <a:spcAft>
            <a:spcPts val="600"/>
          </a:spcAft>
          <a:buClr>
            <a:schemeClr val="accent2"/>
          </a:buClr>
          <a:buFont typeface="Arial" panose="020B0604020202020204" pitchFamily="34" charset="0"/>
          <a:buChar char="•"/>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1970</TotalTime>
  <Words>743</Words>
  <Application>Microsoft Office PowerPoint</Application>
  <PresentationFormat>Widescreen</PresentationFormat>
  <Paragraphs>148</Paragraphs>
  <Slides>18</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 Math</vt:lpstr>
      <vt:lpstr>Qualcomm Regular</vt:lpstr>
      <vt:lpstr>System Font Regular</vt:lpstr>
      <vt:lpstr>Office Theme</vt:lpstr>
      <vt:lpstr>Real-time Physics-based Mesh Deformation with Haptic Feedback and Material Anisotropy</vt:lpstr>
      <vt:lpstr>Motivation</vt:lpstr>
      <vt:lpstr>Contributions</vt:lpstr>
      <vt:lpstr>Deformation &amp; Wetting</vt:lpstr>
      <vt:lpstr>Change of material property by Wetting</vt:lpstr>
      <vt:lpstr>Multi-resolution Simulation Framework</vt:lpstr>
      <vt:lpstr>Multi-threaded Framework</vt:lpstr>
      <vt:lpstr>Continuous collision detection</vt:lpstr>
      <vt:lpstr>Continuous collision detection</vt:lpstr>
      <vt:lpstr>Continuous collision detection</vt:lpstr>
      <vt:lpstr>Continuous collision detection</vt:lpstr>
      <vt:lpstr>Haptic Force Feedback</vt:lpstr>
      <vt:lpstr>Results: Push &amp; pull deform </vt:lpstr>
      <vt:lpstr>Results: Wet </vt:lpstr>
      <vt:lpstr>User Study</vt:lpstr>
      <vt:lpstr>User Study</vt:lpstr>
      <vt:lpstr>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claire@cubicleninjas.com</dc:creator>
  <cp:lastModifiedBy>Avirup</cp:lastModifiedBy>
  <cp:revision>894</cp:revision>
  <dcterms:created xsi:type="dcterms:W3CDTF">2020-09-03T21:14:56Z</dcterms:created>
  <dcterms:modified xsi:type="dcterms:W3CDTF">2023-02-11T05:28:37Z</dcterms:modified>
</cp:coreProperties>
</file>