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7" r:id="rId2"/>
    <p:sldId id="275" r:id="rId3"/>
    <p:sldId id="400" r:id="rId4"/>
    <p:sldId id="269" r:id="rId5"/>
    <p:sldId id="404" r:id="rId6"/>
    <p:sldId id="299" r:id="rId7"/>
    <p:sldId id="380" r:id="rId8"/>
    <p:sldId id="337" r:id="rId9"/>
    <p:sldId id="379" r:id="rId10"/>
    <p:sldId id="377" r:id="rId11"/>
    <p:sldId id="300" r:id="rId12"/>
    <p:sldId id="276" r:id="rId13"/>
    <p:sldId id="277" r:id="rId14"/>
    <p:sldId id="278" r:id="rId15"/>
    <p:sldId id="282" r:id="rId16"/>
    <p:sldId id="261" r:id="rId17"/>
    <p:sldId id="407" r:id="rId18"/>
    <p:sldId id="339" r:id="rId19"/>
    <p:sldId id="361" r:id="rId20"/>
    <p:sldId id="303" r:id="rId21"/>
    <p:sldId id="341" r:id="rId22"/>
    <p:sldId id="406" r:id="rId23"/>
    <p:sldId id="405" r:id="rId24"/>
    <p:sldId id="307" r:id="rId25"/>
    <p:sldId id="325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7AA"/>
    <a:srgbClr val="5D9566"/>
    <a:srgbClr val="D367BE"/>
    <a:srgbClr val="D3E8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712"/>
  </p:normalViewPr>
  <p:slideViewPr>
    <p:cSldViewPr snapToGrid="0" snapToObjects="1">
      <p:cViewPr varScale="1">
        <p:scale>
          <a:sx n="59" d="100"/>
          <a:sy n="59" d="100"/>
        </p:scale>
        <p:origin x="7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E8192-244B-8F43-8666-29EB7EA0E32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38144-C961-6348-B731-59DFA4E1C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55E266-63A7-A04D-BFC7-DCF4CF9A093D}"/>
              </a:ext>
            </a:extLst>
          </p:cNvPr>
          <p:cNvSpPr/>
          <p:nvPr userDrawn="1"/>
        </p:nvSpPr>
        <p:spPr>
          <a:xfrm>
            <a:off x="0" y="4078224"/>
            <a:ext cx="12192000" cy="277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31" y="5380046"/>
            <a:ext cx="11344469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30" y="4699664"/>
            <a:ext cx="11344469" cy="661720"/>
          </a:xfrm>
          <a:noFill/>
        </p:spPr>
        <p:txBody>
          <a:bodyPr wrap="square" lIns="182880" tIns="45720" rIns="182880" bIns="0" anchor="b" anchorCtr="0">
            <a:noAutofit/>
          </a:bodyPr>
          <a:lstStyle>
            <a:lvl1pPr algn="ctr">
              <a:lnSpc>
                <a:spcPct val="100000"/>
              </a:lnSpc>
              <a:defRPr sz="4000" b="1" i="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5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9060" y="1931784"/>
            <a:ext cx="11430000" cy="137576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>
              <a:buFont typeface="Qualcomm Regular" pitchFamily="34" charset="0"/>
              <a:buChar char="−"/>
              <a:defRPr/>
            </a:lvl5pPr>
            <a:lvl6pPr marL="1628775" indent="0">
              <a:buNone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83544" y="712840"/>
            <a:ext cx="11432977" cy="5401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283544" y="1426471"/>
            <a:ext cx="11432977" cy="350865"/>
          </a:xfrm>
        </p:spPr>
        <p:txBody>
          <a:bodyPr tIns="0" bIns="0" anchor="t"/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2400" b="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</p:spPr>
        <p:txBody>
          <a:bodyPr/>
          <a:lstStyle/>
          <a:p>
            <a:r>
              <a:rPr lang="en-US"/>
              <a:t>Qualcomm Innovation Fellowship India 2016</a:t>
            </a:r>
          </a:p>
        </p:txBody>
      </p:sp>
    </p:spTree>
    <p:extLst>
      <p:ext uri="{BB962C8B-B14F-4D97-AF65-F5344CB8AC3E}">
        <p14:creationId xmlns:p14="http://schemas.microsoft.com/office/powerpoint/2010/main" val="304112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DFA6EE-0207-5B45-A3B6-71120793128F}"/>
              </a:ext>
            </a:extLst>
          </p:cNvPr>
          <p:cNvSpPr/>
          <p:nvPr userDrawn="1"/>
        </p:nvSpPr>
        <p:spPr>
          <a:xfrm>
            <a:off x="-6350" y="830424"/>
            <a:ext cx="12198350" cy="6027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1242F-26B8-7A4A-BB2D-6F6A6572F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66900"/>
            <a:ext cx="5374104" cy="1674638"/>
          </a:xfrm>
          <a:noFill/>
        </p:spPr>
        <p:txBody>
          <a:bodyPr wrap="square" lIns="0" rIns="182880" bIns="0" anchor="b" anchorCtr="0">
            <a:noAutofit/>
          </a:bodyPr>
          <a:lstStyle>
            <a:lvl1pPr>
              <a:lnSpc>
                <a:spcPct val="100000"/>
              </a:lnSpc>
              <a:defRPr sz="40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55046-E81D-B044-83E0-E242A2A9F5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9" y="3556828"/>
            <a:ext cx="5374099" cy="1021185"/>
          </a:xfrm>
          <a:noFill/>
        </p:spPr>
        <p:txBody>
          <a:bodyPr lIns="0" tIns="0" rIns="182880" bIns="9144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SAMPLE DIVIDER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D8636-19DE-6191-5E7F-4A5F4E9EC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169" y="183224"/>
            <a:ext cx="806342" cy="6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3897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8947FE-EFFE-52E4-76B7-7947D8C8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0734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C391D-E75D-DE45-BB38-022E867E7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EDB7-7A9A-C047-B20A-95D1C96A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06AF-FA12-D142-9F73-F1D17126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07" y="2381541"/>
            <a:ext cx="5443273" cy="33906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9817D-092A-D44D-B961-988D454C0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762F8-B4C3-9F40-963C-56898056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556248"/>
            <a:ext cx="267502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SIGGRAPH.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CCC369-3243-1547-BA9D-C4233F63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9" y="1"/>
            <a:ext cx="8595360" cy="1316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18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762F8-B4C3-9F40-963C-56898056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556248"/>
            <a:ext cx="267502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SIGGRAPH.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3"/>
            <a:ext cx="5440680" cy="390524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6015AA-0B29-CE44-B3A1-AADA9977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9" y="1"/>
            <a:ext cx="8595360" cy="1316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7DAE450-45DB-C040-9EDB-19F5751A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2757DB2-FA19-6246-8101-7CD3EF637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09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ll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762F8-B4C3-9F40-963C-56898056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556248"/>
            <a:ext cx="267502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SIGGRAPH.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4"/>
            <a:ext cx="3044208" cy="390525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62247E0-BC89-794C-A967-5D37D571B7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01731" y="1875213"/>
            <a:ext cx="2170748" cy="185072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CB143D2-2473-3E45-A248-15CE8B3C99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1731" y="3949069"/>
            <a:ext cx="2170748" cy="183139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DB6A6C-90FF-0640-9637-B069A92F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9" y="1"/>
            <a:ext cx="8595360" cy="1316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95EC3-B274-E949-A866-C2D2C90F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5A4AC91-4E0A-A942-A707-B569DE65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28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036C9-A26C-4C42-82A4-E1EA09B1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556248"/>
            <a:ext cx="267502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SIGGRAPH.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950" y="1871321"/>
            <a:ext cx="6203950" cy="446276"/>
          </a:xfr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951" y="2330197"/>
            <a:ext cx="6203172" cy="292388"/>
          </a:xfr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8950" y="2864504"/>
            <a:ext cx="4672013" cy="290764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440" y="1871091"/>
            <a:ext cx="3901058" cy="3901058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9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9933-46D9-E143-BD26-AD311024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86086-884C-A64F-8DDB-1A493F90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556248"/>
            <a:ext cx="267502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56611-E258-0344-9650-18FA1585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2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877D60-4BDA-184A-AEF6-6B4FA68B869E}"/>
              </a:ext>
            </a:extLst>
          </p:cNvPr>
          <p:cNvSpPr/>
          <p:nvPr userDrawn="1"/>
        </p:nvSpPr>
        <p:spPr>
          <a:xfrm>
            <a:off x="0" y="6556248"/>
            <a:ext cx="12192000" cy="3017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E136EE-CBBA-604A-AC38-1397EB25B1D9}"/>
              </a:ext>
            </a:extLst>
          </p:cNvPr>
          <p:cNvSpPr/>
          <p:nvPr userDrawn="1"/>
        </p:nvSpPr>
        <p:spPr>
          <a:xfrm>
            <a:off x="-1" y="0"/>
            <a:ext cx="12192001" cy="132556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036C9-A26C-4C42-82A4-E1EA09B1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556248"/>
            <a:ext cx="267502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SIGGRAPH.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04C5BD-7AF2-3541-A2E6-B0FB35646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4273" y="428651"/>
            <a:ext cx="1957849" cy="4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2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72DAEB-25A9-894E-8436-908981D9B3F5}"/>
              </a:ext>
            </a:extLst>
          </p:cNvPr>
          <p:cNvSpPr/>
          <p:nvPr userDrawn="1"/>
        </p:nvSpPr>
        <p:spPr>
          <a:xfrm>
            <a:off x="-1" y="0"/>
            <a:ext cx="12192001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EF482-C442-DA4A-B72D-FDCE096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9" y="1"/>
            <a:ext cx="8595360" cy="13167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38F4-37D4-7E45-A5F1-BF2062B0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215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  <p:sldLayoutId id="2147483661" r:id="rId5"/>
    <p:sldLayoutId id="2147483662" r:id="rId6"/>
    <p:sldLayoutId id="2147483663" r:id="rId7"/>
    <p:sldLayoutId id="2147483654" r:id="rId8"/>
    <p:sldLayoutId id="2147483655" r:id="rId9"/>
    <p:sldLayoutId id="2147483664" r:id="rId1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 cap="all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>
            <a:extLst>
              <a:ext uri="{FF2B5EF4-FFF2-40B4-BE49-F238E27FC236}">
                <a16:creationId xmlns:a16="http://schemas.microsoft.com/office/drawing/2014/main" id="{F25BECD7-CA81-5D47-A7AD-3ED11D80D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735" y="4025584"/>
            <a:ext cx="11344469" cy="1931753"/>
          </a:xfrm>
        </p:spPr>
        <p:txBody>
          <a:bodyPr/>
          <a:lstStyle/>
          <a:p>
            <a:r>
              <a:rPr lang="en-US" sz="2800" dirty="0"/>
              <a:t>Avirup Mandal, Parag Chaudhuri, </a:t>
            </a:r>
            <a:r>
              <a:rPr lang="en-US" sz="2800" dirty="0" err="1"/>
              <a:t>Subhasis</a:t>
            </a:r>
            <a:r>
              <a:rPr lang="en-US" sz="2800" dirty="0"/>
              <a:t> Chaudhuri</a:t>
            </a:r>
          </a:p>
          <a:p>
            <a:endParaRPr lang="en-US" sz="2800" dirty="0"/>
          </a:p>
          <a:p>
            <a:r>
              <a:rPr lang="en-US" sz="2000" dirty="0"/>
              <a:t>Indian Institute of technology Palakkad </a:t>
            </a:r>
          </a:p>
          <a:p>
            <a:r>
              <a:rPr lang="en-US" sz="2000" dirty="0"/>
              <a:t>Indian Institute of technology </a:t>
            </a:r>
            <a:r>
              <a:rPr lang="en-US" sz="2000" dirty="0" err="1"/>
              <a:t>bombay</a:t>
            </a:r>
            <a:endParaRPr lang="en-US" sz="2000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55B2481-75E3-8F4E-AF5D-32310C1A5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765" y="1381429"/>
            <a:ext cx="11344469" cy="1729416"/>
          </a:xfrm>
        </p:spPr>
        <p:txBody>
          <a:bodyPr/>
          <a:lstStyle/>
          <a:p>
            <a:r>
              <a:rPr lang="en-US" dirty="0" err="1">
                <a:solidFill>
                  <a:srgbClr val="4767AA"/>
                </a:solidFill>
              </a:rPr>
              <a:t>Galerkin</a:t>
            </a:r>
            <a:r>
              <a:rPr lang="en-US" dirty="0">
                <a:solidFill>
                  <a:srgbClr val="4767AA"/>
                </a:solidFill>
              </a:rPr>
              <a:t> Enhanced Graph-based FEM for Interactive Fracture and Sculpting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529A1-8F90-54FD-AEA1-2A3EC46CF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228" y="5608077"/>
            <a:ext cx="979806" cy="940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20180-4A8D-51C6-9235-5FD8A93D84A3}"/>
              </a:ext>
            </a:extLst>
          </p:cNvPr>
          <p:cNvSpPr txBox="1"/>
          <p:nvPr/>
        </p:nvSpPr>
        <p:spPr>
          <a:xfrm>
            <a:off x="9869864" y="113121"/>
            <a:ext cx="2130457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000" b="1" dirty="0">
                <a:solidFill>
                  <a:srgbClr val="00B0F0"/>
                </a:solidFill>
              </a:rPr>
              <a:t>VISIGRAPP 2025</a:t>
            </a:r>
            <a:endParaRPr lang="en-IN" sz="2000" b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04211-6568-10EB-5677-F769B6625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704" y="5608077"/>
            <a:ext cx="1226069" cy="12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96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7E62A-A7EC-3BFA-6AD1-75BAB5E3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98" y="1004742"/>
            <a:ext cx="6966858" cy="187671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Challenges for Fracture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6A0F98D-7AB7-A57F-A1DB-F0DDAA1A24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843" y="2925001"/>
                <a:ext cx="11506313" cy="2742303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C00000"/>
                    </a:solidFill>
                  </a:rPr>
                  <a:t>Major Bottlenecks</a:t>
                </a:r>
              </a:p>
              <a:p>
                <a:r>
                  <a:rPr lang="en-US" sz="2400" b="1" i="1" dirty="0"/>
                  <a:t>Remeshing whenever a new crack appears </a:t>
                </a:r>
              </a:p>
              <a:p>
                <a:r>
                  <a:rPr lang="en-US" sz="2400" b="1" i="1" dirty="0"/>
                  <a:t>Increases the number of elements and system matrix size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p>
                      </m:sSup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acc>
                            <m:accPr>
                              <m:chr m:val="̈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b="1" i="1" dirty="0"/>
              </a:p>
              <a:p>
                <a:r>
                  <a:rPr lang="en-US" sz="2400" b="1" i="1" dirty="0"/>
                  <a:t>Simulation gets slower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6A0F98D-7AB7-A57F-A1DB-F0DDAA1A2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43" y="2925001"/>
                <a:ext cx="11506313" cy="2742303"/>
              </a:xfrm>
              <a:prstGeom prst="rect">
                <a:avLst/>
              </a:prstGeom>
              <a:blipFill>
                <a:blip r:embed="rId3"/>
                <a:stretch>
                  <a:fillRect l="-1589" t="-1333" b="-4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7AA17D-0DFE-69A6-E60D-91F6793591CB}"/>
              </a:ext>
            </a:extLst>
          </p:cNvPr>
          <p:cNvCxnSpPr>
            <a:cxnSpLocks/>
          </p:cNvCxnSpPr>
          <p:nvPr/>
        </p:nvCxnSpPr>
        <p:spPr>
          <a:xfrm rot="16200000">
            <a:off x="8327574" y="1381174"/>
            <a:ext cx="0" cy="11819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91C8932-F30D-DE69-FB1A-E9A8D96B0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9" y="5666422"/>
            <a:ext cx="11419947" cy="8056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Graph-based FEM for fracture simulation of ductile and brittle materials in mesh-based objects addresses this bottleneck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314E3-D315-62EA-B9EE-FE9CAD50B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29" y="1004742"/>
            <a:ext cx="2916214" cy="19441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E7E2C-2D74-1EC7-A882-4E193C20C736}"/>
              </a:ext>
            </a:extLst>
          </p:cNvPr>
          <p:cNvSpPr txBox="1"/>
          <p:nvPr/>
        </p:nvSpPr>
        <p:spPr>
          <a:xfrm>
            <a:off x="123923" y="6556375"/>
            <a:ext cx="119441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050" b="1" i="0" dirty="0">
                <a:effectLst/>
              </a:rPr>
              <a:t>Shatte</a:t>
            </a:r>
            <a:r>
              <a:rPr lang="en-US" sz="1050" b="1" dirty="0"/>
              <a:t>red</a:t>
            </a:r>
            <a:r>
              <a:rPr lang="en-US" sz="1050" b="1" i="0" dirty="0">
                <a:effectLst/>
              </a:rPr>
              <a:t> plate is a royalty-free image from </a:t>
            </a:r>
            <a:r>
              <a:rPr lang="en-US" sz="1050" b="1" dirty="0"/>
              <a:t>unsplash.com</a:t>
            </a:r>
            <a:r>
              <a:rPr lang="en-IN" sz="1050" b="1" i="0" dirty="0">
                <a:effectLst/>
              </a:rPr>
              <a:t> </a:t>
            </a:r>
            <a:endParaRPr lang="en-IN" sz="105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80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47C0C32-78CB-664F-BD7C-93DD25E5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5393718"/>
            <a:ext cx="11342915" cy="635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Given an object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Graph-based FEM for Fracture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1CBA8-4709-5496-F4DE-3FAFFD622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71" y="1429763"/>
            <a:ext cx="7556500" cy="359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0653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47C0C32-78CB-664F-BD7C-93DD25E5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5393718"/>
            <a:ext cx="11342915" cy="635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Given an object, represented as a volumetric mesh with </a:t>
            </a:r>
            <a:r>
              <a:rPr lang="en-US" sz="2400" dirty="0">
                <a:solidFill>
                  <a:srgbClr val="00B050"/>
                </a:solidFill>
              </a:rPr>
              <a:t>tetrahedral elements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Graph-based FEM for Fracture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1A2B66-DB42-189B-0387-D3C53D3A9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471" y="1429763"/>
            <a:ext cx="7556500" cy="359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349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47C0C32-78CB-664F-BD7C-93DD25E5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5393718"/>
            <a:ext cx="11342915" cy="893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…we use the </a:t>
            </a:r>
            <a:r>
              <a:rPr lang="en-US" sz="2400" dirty="0">
                <a:solidFill>
                  <a:srgbClr val="0070C0"/>
                </a:solidFill>
              </a:rPr>
              <a:t>graph induced by the edges of the finite elements</a:t>
            </a:r>
            <a:r>
              <a:rPr lang="en-US" sz="2400" dirty="0"/>
              <a:t>, between the vertices, for our FEM computations.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Graph-based FEM for Fracture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8B6CC-5D9F-B6AE-82BA-8478B851F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471" y="1429763"/>
            <a:ext cx="7556500" cy="359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210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47C0C32-78CB-664F-BD7C-93DD25E5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5393718"/>
            <a:ext cx="11342915" cy="893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External load cause </a:t>
            </a:r>
            <a:r>
              <a:rPr lang="en-US" sz="2400" dirty="0">
                <a:solidFill>
                  <a:srgbClr val="C00000"/>
                </a:solidFill>
              </a:rPr>
              <a:t>internal stress</a:t>
            </a:r>
            <a:r>
              <a:rPr lang="en-US" sz="2400" dirty="0"/>
              <a:t>, which are </a:t>
            </a:r>
            <a:r>
              <a:rPr lang="en-US" sz="2400" dirty="0">
                <a:solidFill>
                  <a:srgbClr val="00B050"/>
                </a:solidFill>
              </a:rPr>
              <a:t>resolved along edges of the graph</a:t>
            </a:r>
            <a:r>
              <a:rPr lang="en-US" sz="2400" dirty="0"/>
              <a:t>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Graph-based FEM for Fracture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49DB1-035F-2A98-5C04-491A3560F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471" y="1429763"/>
            <a:ext cx="7556500" cy="359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4608F3-7B38-653D-3D32-8080FDCF3029}"/>
                  </a:ext>
                </a:extLst>
              </p:cNvPr>
              <p:cNvSpPr/>
              <p:nvPr/>
            </p:nvSpPr>
            <p:spPr>
              <a:xfrm>
                <a:off x="2457780" y="4383238"/>
                <a:ext cx="3542252" cy="6406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𝑚𝑛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∈{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e>
                      </m:nary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4608F3-7B38-653D-3D32-8080FDCF3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780" y="4383238"/>
                <a:ext cx="3542252" cy="6406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228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47C0C32-78CB-664F-BD7C-93DD25E5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5393718"/>
            <a:ext cx="11342915" cy="893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When stress in an edge exceeds a critical threshold, it is </a:t>
            </a:r>
            <a:r>
              <a:rPr lang="en-US" sz="2400" dirty="0">
                <a:solidFill>
                  <a:srgbClr val="FF0000"/>
                </a:solidFill>
              </a:rPr>
              <a:t>labeled as fractured</a:t>
            </a:r>
            <a:r>
              <a:rPr lang="en-US" sz="2400" dirty="0"/>
              <a:t> and the internal energy of the system is reformulated, </a:t>
            </a:r>
            <a:r>
              <a:rPr lang="en-US" sz="2400" dirty="0">
                <a:solidFill>
                  <a:srgbClr val="00B050"/>
                </a:solidFill>
              </a:rPr>
              <a:t>without any remeshing</a:t>
            </a:r>
            <a:r>
              <a:rPr lang="en-US" sz="2400" dirty="0"/>
              <a:t>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Graph-based FEM for Fracture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43EB9-E934-999D-3A4A-2DFFB55F3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9" y="1552693"/>
            <a:ext cx="7556500" cy="359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71C1553-AE7F-A978-C0F7-1052689943C1}"/>
                  </a:ext>
                </a:extLst>
              </p:cNvPr>
              <p:cNvSpPr/>
              <p:nvPr/>
            </p:nvSpPr>
            <p:spPr>
              <a:xfrm>
                <a:off x="8517295" y="1728559"/>
                <a:ext cx="3254828" cy="3267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𝑓𝑟𝑎𝑐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IN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IN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𝑓𝑟𝑎𝑐</m:t>
                                  </m:r>
                                </m:sub>
                                <m:sup>
                                  <m:r>
                                    <a:rPr lang="en-IN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I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r>
                            <a:rPr lang="en-US" sz="24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71C1553-AE7F-A978-C0F7-105268994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295" y="1728559"/>
                <a:ext cx="3254828" cy="32679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A6D87A-BF7E-8E0F-ECE4-B3BBB19020B4}"/>
              </a:ext>
            </a:extLst>
          </p:cNvPr>
          <p:cNvCxnSpPr>
            <a:cxnSpLocks/>
          </p:cNvCxnSpPr>
          <p:nvPr/>
        </p:nvCxnSpPr>
        <p:spPr>
          <a:xfrm flipV="1">
            <a:off x="9017924" y="2898027"/>
            <a:ext cx="225357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6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593BEB-DD6C-9043-87D8-4292E0E5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5A602D00-7BC7-EF4B-945C-0EA1C4F4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Loaf of Bread</a:t>
            </a:r>
          </a:p>
        </p:txBody>
      </p:sp>
      <p:pic>
        <p:nvPicPr>
          <p:cNvPr id="3" name="bread_fracture">
            <a:hlinkClick r:id="" action="ppaction://media"/>
            <a:extLst>
              <a:ext uri="{FF2B5EF4-FFF2-40B4-BE49-F238E27FC236}">
                <a16:creationId xmlns:a16="http://schemas.microsoft.com/office/drawing/2014/main" id="{3167FA6D-18B0-BC51-8729-30AEAE7F2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1460" y="1372566"/>
            <a:ext cx="9549080" cy="53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07D41-B102-8791-2342-B1A050611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E46F7-75D2-9CE6-8BF4-23E06B19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2109CD-313B-A24B-BEB9-14CA56CE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46" y="1077686"/>
            <a:ext cx="11696308" cy="3265714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/>
              <a:t>Galerkin</a:t>
            </a:r>
            <a:r>
              <a:rPr lang="en-US" sz="4800" dirty="0"/>
              <a:t> Enhanced Graph-based Finite Element Method</a:t>
            </a:r>
          </a:p>
        </p:txBody>
      </p:sp>
    </p:spTree>
    <p:extLst>
      <p:ext uri="{BB962C8B-B14F-4D97-AF65-F5344CB8AC3E}">
        <p14:creationId xmlns:p14="http://schemas.microsoft.com/office/powerpoint/2010/main" val="1808490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335060"/>
            <a:ext cx="11432977" cy="623248"/>
          </a:xfrm>
        </p:spPr>
        <p:txBody>
          <a:bodyPr/>
          <a:lstStyle/>
          <a:p>
            <a:r>
              <a:rPr lang="en-US" dirty="0">
                <a:latin typeface="+mj-lt"/>
                <a:cs typeface="Calibri"/>
              </a:rPr>
              <a:t>Galerkin Multigrid Method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71D90-1A67-9D2D-8DCE-8E313FFDC297}"/>
              </a:ext>
            </a:extLst>
          </p:cNvPr>
          <p:cNvSpPr/>
          <p:nvPr/>
        </p:nvSpPr>
        <p:spPr>
          <a:xfrm>
            <a:off x="5332522" y="6368196"/>
            <a:ext cx="1116000" cy="2700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E80023-8A57-D2AD-9B61-B7D041A9AE98}"/>
              </a:ext>
            </a:extLst>
          </p:cNvPr>
          <p:cNvSpPr txBox="1"/>
          <p:nvPr/>
        </p:nvSpPr>
        <p:spPr>
          <a:xfrm>
            <a:off x="6534973" y="6318530"/>
            <a:ext cx="21138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Calibri"/>
                <a:cs typeface="Calibri Light"/>
              </a:rPr>
              <a:t>Fully Solved !!</a:t>
            </a:r>
            <a:endParaRPr lang="en-GB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CD7465C6-CB9B-B865-BBD8-E7514DB5AAD6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D4532B-C01E-7F94-2C1C-4CE8D735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11" y="1244808"/>
            <a:ext cx="9424584" cy="53358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973CF6-BBF4-3E90-AE51-AFE47142BB5F}"/>
              </a:ext>
            </a:extLst>
          </p:cNvPr>
          <p:cNvSpPr/>
          <p:nvPr/>
        </p:nvSpPr>
        <p:spPr>
          <a:xfrm>
            <a:off x="1729699" y="2278014"/>
            <a:ext cx="1119304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C2D85-962A-8B0B-409C-9FC94242E6D2}"/>
              </a:ext>
            </a:extLst>
          </p:cNvPr>
          <p:cNvSpPr/>
          <p:nvPr/>
        </p:nvSpPr>
        <p:spPr>
          <a:xfrm>
            <a:off x="3503510" y="4281046"/>
            <a:ext cx="1119304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C2B5AE-2D9C-DE29-44CF-BE653EDC7F34}"/>
              </a:ext>
            </a:extLst>
          </p:cNvPr>
          <p:cNvSpPr txBox="1"/>
          <p:nvPr/>
        </p:nvSpPr>
        <p:spPr>
          <a:xfrm>
            <a:off x="4157522" y="2563669"/>
            <a:ext cx="21138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/>
                <a:cs typeface="Calibri Light"/>
              </a:rPr>
              <a:t>Early Termination !!</a:t>
            </a:r>
            <a:endParaRPr lang="en-GB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7" grpId="0" animBg="1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335060"/>
            <a:ext cx="11432977" cy="623248"/>
          </a:xfrm>
        </p:spPr>
        <p:txBody>
          <a:bodyPr/>
          <a:lstStyle/>
          <a:p>
            <a:r>
              <a:rPr lang="en-US" dirty="0" err="1">
                <a:latin typeface="+mj-lt"/>
                <a:cs typeface="Calibri"/>
              </a:rPr>
              <a:t>Galerkin</a:t>
            </a:r>
            <a:r>
              <a:rPr lang="en-US" dirty="0">
                <a:latin typeface="+mj-lt"/>
                <a:cs typeface="Calibri"/>
              </a:rPr>
              <a:t>-Enhanced Graph-FEM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CD7465C6-CB9B-B865-BBD8-E7514DB5AAD6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E4E97-0D7F-5076-C518-CAD28F44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68" y="1395301"/>
            <a:ext cx="10595728" cy="47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Motivation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7AAAA2-3F63-8BA2-80EF-FCD1A2C7ADC4}"/>
              </a:ext>
            </a:extLst>
          </p:cNvPr>
          <p:cNvSpPr txBox="1">
            <a:spLocks/>
          </p:cNvSpPr>
          <p:nvPr/>
        </p:nvSpPr>
        <p:spPr>
          <a:xfrm>
            <a:off x="429209" y="1164420"/>
            <a:ext cx="11033593" cy="384574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2400" b="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429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5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2800" dirty="0">
              <a:solidFill>
                <a:srgbClr val="FFC000"/>
              </a:solidFill>
              <a:latin typeface="Calibri"/>
              <a:cs typeface="Arial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4E3A825-5289-57E2-C498-AF216CE89E97}"/>
              </a:ext>
            </a:extLst>
          </p:cNvPr>
          <p:cNvSpPr txBox="1">
            <a:spLocks/>
          </p:cNvSpPr>
          <p:nvPr/>
        </p:nvSpPr>
        <p:spPr>
          <a:xfrm>
            <a:off x="118068" y="1961201"/>
            <a:ext cx="11399245" cy="3778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 Fracture simulation is crucial in </a:t>
            </a:r>
            <a:r>
              <a:rPr lang="en-US" dirty="0">
                <a:solidFill>
                  <a:srgbClr val="4767AA"/>
                </a:solidFill>
                <a:latin typeface="+mn-lt"/>
                <a:cs typeface="Calibri"/>
              </a:rPr>
              <a:t>various graphics </a:t>
            </a: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applications: video games, mixed reality experiences, and surgical simulators.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 FEM, MPM, BEM utilize an </a:t>
            </a:r>
            <a:r>
              <a:rPr lang="en-US" dirty="0">
                <a:solidFill>
                  <a:srgbClr val="4767AA"/>
                </a:solidFill>
                <a:latin typeface="+mn-lt"/>
                <a:cs typeface="Calibri"/>
              </a:rPr>
              <a:t>implicit time integration </a:t>
            </a: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scheme -</a:t>
            </a:r>
            <a:r>
              <a:rPr lang="en-US" dirty="0">
                <a:solidFill>
                  <a:srgbClr val="C00000"/>
                </a:solidFill>
                <a:latin typeface="+mn-lt"/>
                <a:cs typeface="Calibri"/>
              </a:rPr>
              <a:t> computationally expensive</a:t>
            </a: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, and it </a:t>
            </a:r>
            <a:r>
              <a:rPr lang="en-US" dirty="0">
                <a:solidFill>
                  <a:srgbClr val="C00000"/>
                </a:solidFill>
                <a:latin typeface="+mn-lt"/>
                <a:cs typeface="Calibri"/>
              </a:rPr>
              <a:t>increases with the number of cracks </a:t>
            </a: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in the object mesh.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 Not suitable for </a:t>
            </a:r>
            <a:r>
              <a:rPr lang="en-US" dirty="0">
                <a:solidFill>
                  <a:srgbClr val="4767AA"/>
                </a:solidFill>
                <a:latin typeface="+mn-lt"/>
                <a:cs typeface="Calibri"/>
              </a:rPr>
              <a:t>real-time simulations </a:t>
            </a: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with </a:t>
            </a:r>
            <a:r>
              <a:rPr lang="en-US" dirty="0">
                <a:solidFill>
                  <a:srgbClr val="4767AA"/>
                </a:solidFill>
                <a:latin typeface="+mn-lt"/>
                <a:cs typeface="Calibri"/>
              </a:rPr>
              <a:t>high-resolution</a:t>
            </a: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 objects.</a:t>
            </a:r>
          </a:p>
        </p:txBody>
      </p:sp>
    </p:spTree>
    <p:extLst>
      <p:ext uri="{BB962C8B-B14F-4D97-AF65-F5344CB8AC3E}">
        <p14:creationId xmlns:p14="http://schemas.microsoft.com/office/powerpoint/2010/main" val="413659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089" y="67477"/>
            <a:ext cx="11702082" cy="1177245"/>
          </a:xfrm>
        </p:spPr>
        <p:txBody>
          <a:bodyPr/>
          <a:lstStyle/>
          <a:p>
            <a:r>
              <a:rPr lang="en-US" dirty="0" err="1">
                <a:latin typeface="+mj-lt"/>
                <a:cs typeface="Calibri"/>
              </a:rPr>
              <a:t>Galerkin</a:t>
            </a:r>
            <a:r>
              <a:rPr lang="en-US" dirty="0">
                <a:latin typeface="+mj-lt"/>
                <a:cs typeface="Calibri"/>
              </a:rPr>
              <a:t> Multigrid Method: Grid hierarchy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FA91F1B-5003-A9D6-D713-9B17F8D1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90" y="4571055"/>
            <a:ext cx="11489033" cy="15667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cs typeface="Calibri"/>
              </a:rPr>
              <a:t>Vertices at each grid level is selected using the </a:t>
            </a:r>
            <a:r>
              <a:rPr lang="en-US" sz="2200" dirty="0">
                <a:solidFill>
                  <a:srgbClr val="0070C0"/>
                </a:solidFill>
                <a:latin typeface="+mn-lt"/>
                <a:cs typeface="Calibri"/>
              </a:rPr>
              <a:t>furthest point sampling method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70C0"/>
              </a:solidFill>
              <a:latin typeface="+mn-lt"/>
              <a:cs typeface="Calibri"/>
            </a:endParaRPr>
          </a:p>
          <a:p>
            <a:r>
              <a:rPr lang="en-US" sz="2200" dirty="0">
                <a:latin typeface="+mn-lt"/>
                <a:cs typeface="Calibri"/>
              </a:rPr>
              <a:t>Parallelize the whole process on </a:t>
            </a:r>
            <a:r>
              <a:rPr lang="en-US" sz="2200" dirty="0">
                <a:solidFill>
                  <a:srgbClr val="0070C0"/>
                </a:solidFill>
                <a:latin typeface="+mn-lt"/>
                <a:cs typeface="Calibri"/>
              </a:rPr>
              <a:t>GPU</a:t>
            </a:r>
            <a:r>
              <a:rPr lang="en-US" sz="2200" dirty="0">
                <a:latin typeface="+mn-lt"/>
                <a:cs typeface="Calibri"/>
              </a:rPr>
              <a:t> using </a:t>
            </a:r>
            <a:r>
              <a:rPr lang="en-US" sz="2200" dirty="0">
                <a:solidFill>
                  <a:srgbClr val="0070C0"/>
                </a:solidFill>
                <a:latin typeface="+mn-lt"/>
                <a:cs typeface="Calibri"/>
              </a:rPr>
              <a:t>CUDA</a:t>
            </a:r>
            <a:r>
              <a:rPr lang="en-US" sz="2200" dirty="0">
                <a:solidFill>
                  <a:srgbClr val="C00000"/>
                </a:solidFill>
                <a:latin typeface="+mn-lt"/>
                <a:cs typeface="Calibri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+mn-lt"/>
                <a:cs typeface="Calibri"/>
              </a:rPr>
              <a:t>multithreading</a:t>
            </a:r>
            <a:r>
              <a:rPr lang="en-US" sz="2200" dirty="0">
                <a:latin typeface="+mn-lt"/>
                <a:cs typeface="Calibri"/>
              </a:rPr>
              <a:t> architecture 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C0A79C3C-855C-3B05-50CA-0EB052DB7E7B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65EC2-331B-64A1-E899-AF3BA028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52" y="1838490"/>
            <a:ext cx="11042050" cy="20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335060"/>
            <a:ext cx="11788713" cy="623248"/>
          </a:xfrm>
        </p:spPr>
        <p:txBody>
          <a:bodyPr/>
          <a:lstStyle/>
          <a:p>
            <a:r>
              <a:rPr lang="en-US" dirty="0">
                <a:latin typeface="+mj-lt"/>
                <a:cs typeface="Calibri"/>
              </a:rPr>
              <a:t>Interactive sculpting: Deformation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CD7465C6-CB9B-B865-BBD8-E7514DB5AAD6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Grapp2025-Interactive">
            <a:hlinkClick r:id="" action="ppaction://media"/>
            <a:extLst>
              <a:ext uri="{FF2B5EF4-FFF2-40B4-BE49-F238E27FC236}">
                <a16:creationId xmlns:a16="http://schemas.microsoft.com/office/drawing/2014/main" id="{B0722527-E48A-70BF-3C09-BDA2A1918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300" y="1155573"/>
            <a:ext cx="96012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335060"/>
            <a:ext cx="11788713" cy="623248"/>
          </a:xfrm>
        </p:spPr>
        <p:txBody>
          <a:bodyPr/>
          <a:lstStyle/>
          <a:p>
            <a:r>
              <a:rPr lang="en-US" dirty="0">
                <a:latin typeface="+mj-lt"/>
                <a:cs typeface="Calibri"/>
              </a:rPr>
              <a:t>Interactive sculpting: Cutting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CD7465C6-CB9B-B865-BBD8-E7514DB5AAD6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Grapp2025-Cutting">
            <a:hlinkClick r:id="" action="ppaction://media"/>
            <a:extLst>
              <a:ext uri="{FF2B5EF4-FFF2-40B4-BE49-F238E27FC236}">
                <a16:creationId xmlns:a16="http://schemas.microsoft.com/office/drawing/2014/main" id="{64A1A9D8-C6DE-FF87-0B4B-6FBC1DB44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894" y="1165255"/>
            <a:ext cx="9852212" cy="55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335060"/>
            <a:ext cx="11788713" cy="623248"/>
          </a:xfrm>
        </p:spPr>
        <p:txBody>
          <a:bodyPr/>
          <a:lstStyle/>
          <a:p>
            <a:r>
              <a:rPr lang="en-US" dirty="0">
                <a:latin typeface="+mj-lt"/>
                <a:cs typeface="Calibri"/>
              </a:rPr>
              <a:t>Comparison: </a:t>
            </a:r>
            <a:r>
              <a:rPr lang="en-US" dirty="0" err="1">
                <a:latin typeface="+mj-lt"/>
                <a:cs typeface="Calibri"/>
              </a:rPr>
              <a:t>Galerkin</a:t>
            </a:r>
            <a:r>
              <a:rPr lang="en-US" dirty="0">
                <a:latin typeface="+mj-lt"/>
                <a:cs typeface="Calibri"/>
              </a:rPr>
              <a:t> vs Graph-based FEM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CD7465C6-CB9B-B865-BBD8-E7514DB5AAD6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Grapp2025-Compare">
            <a:hlinkClick r:id="" action="ppaction://media"/>
            <a:extLst>
              <a:ext uri="{FF2B5EF4-FFF2-40B4-BE49-F238E27FC236}">
                <a16:creationId xmlns:a16="http://schemas.microsoft.com/office/drawing/2014/main" id="{FFD42BDE-E4E5-FE63-388B-22F88F0243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618" y="1215681"/>
            <a:ext cx="9762564" cy="54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358" y="332273"/>
            <a:ext cx="11432977" cy="623248"/>
          </a:xfrm>
        </p:spPr>
        <p:txBody>
          <a:bodyPr/>
          <a:lstStyle/>
          <a:p>
            <a:r>
              <a:rPr lang="en-US" dirty="0">
                <a:latin typeface="+mn-lt"/>
                <a:cs typeface="Calibri"/>
              </a:rPr>
              <a:t>User Study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FBA84F-E6E3-3092-3DD0-818AD86C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6" y="1432857"/>
            <a:ext cx="4865293" cy="1996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  <a:latin typeface="+mn-lt"/>
                <a:ea typeface="Calibri"/>
                <a:cs typeface="Calibri"/>
              </a:rPr>
              <a:t>Comparison Study with Blender</a:t>
            </a:r>
            <a:endParaRPr lang="en-GB" sz="18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r>
              <a:rPr lang="en-GB" sz="18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 </a:t>
            </a:r>
            <a:r>
              <a:rPr lang="en-GB" sz="1800" i="1" dirty="0">
                <a:latin typeface="+mn-lt"/>
                <a:ea typeface="Calibri"/>
                <a:cs typeface="Calibri"/>
              </a:rPr>
              <a:t>Physical realism</a:t>
            </a:r>
            <a:endParaRPr lang="en-GB" sz="1800" i="1" dirty="0">
              <a:solidFill>
                <a:schemeClr val="tx1"/>
              </a:solidFill>
              <a:latin typeface="+mn-lt"/>
            </a:endParaRPr>
          </a:p>
          <a:p>
            <a:pPr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 </a:t>
            </a:r>
            <a:r>
              <a:rPr lang="en-GB" sz="1800" i="1" dirty="0">
                <a:latin typeface="+mn-lt"/>
                <a:ea typeface="Calibri"/>
                <a:cs typeface="Calibri"/>
              </a:rPr>
              <a:t>Ease of use</a:t>
            </a:r>
            <a:endParaRPr lang="en-GB" sz="1800" i="1" dirty="0">
              <a:solidFill>
                <a:schemeClr val="tx1"/>
              </a:solidFill>
              <a:latin typeface="+mn-lt"/>
              <a:ea typeface="Calibri"/>
              <a:cs typeface="Calibri" panose="020F0502020204030204" pitchFamily="34" charset="0"/>
            </a:endParaRPr>
          </a:p>
          <a:p>
            <a:r>
              <a:rPr lang="en-GB" sz="1800" i="1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 </a:t>
            </a:r>
            <a:r>
              <a:rPr lang="en-GB" sz="1800" i="1" dirty="0">
                <a:latin typeface="+mn-lt"/>
                <a:ea typeface="Calibri"/>
                <a:cs typeface="Calibri"/>
              </a:rPr>
              <a:t>Responsiveness</a:t>
            </a:r>
            <a:endParaRPr lang="en-GB" sz="1800" i="1" dirty="0">
              <a:solidFill>
                <a:schemeClr val="tx1"/>
              </a:solidFill>
              <a:latin typeface="+mn-lt"/>
              <a:ea typeface="Calibri"/>
              <a:cs typeface="Calibri" panose="020F0502020204030204" pitchFamily="34" charset="0"/>
            </a:endParaRPr>
          </a:p>
          <a:p>
            <a:pPr>
              <a:buChar char="•"/>
            </a:pPr>
            <a:endParaRPr lang="en-GB" sz="1800" dirty="0">
              <a:solidFill>
                <a:srgbClr val="162F33"/>
              </a:solidFill>
              <a:latin typeface="+mn-lt"/>
              <a:ea typeface="Calibri"/>
              <a:cs typeface="Calibri" panose="020F0502020204030204" pitchFamily="34" charset="0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D1C917F-0821-4CF0-909E-946C3260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986564"/>
              </p:ext>
            </p:extLst>
          </p:nvPr>
        </p:nvGraphicFramePr>
        <p:xfrm>
          <a:off x="4926283" y="1604418"/>
          <a:ext cx="65091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818">
                  <a:extLst>
                    <a:ext uri="{9D8B030D-6E8A-4147-A177-3AD203B41FA5}">
                      <a16:colId xmlns:a16="http://schemas.microsoft.com/office/drawing/2014/main" val="1736080377"/>
                    </a:ext>
                  </a:extLst>
                </a:gridCol>
                <a:gridCol w="1497106">
                  <a:extLst>
                    <a:ext uri="{9D8B030D-6E8A-4147-A177-3AD203B41FA5}">
                      <a16:colId xmlns:a16="http://schemas.microsoft.com/office/drawing/2014/main" val="2691768802"/>
                    </a:ext>
                  </a:extLst>
                </a:gridCol>
                <a:gridCol w="1613647">
                  <a:extLst>
                    <a:ext uri="{9D8B030D-6E8A-4147-A177-3AD203B41FA5}">
                      <a16:colId xmlns:a16="http://schemas.microsoft.com/office/drawing/2014/main" val="2756077694"/>
                    </a:ext>
                  </a:extLst>
                </a:gridCol>
                <a:gridCol w="1405589">
                  <a:extLst>
                    <a:ext uri="{9D8B030D-6E8A-4147-A177-3AD203B41FA5}">
                      <a16:colId xmlns:a16="http://schemas.microsoft.com/office/drawing/2014/main" val="2212143665"/>
                    </a:ext>
                  </a:extLst>
                </a:gridCol>
              </a:tblGrid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Mean(Bl)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Median(Bl)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Std(Bl)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893976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Realism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8.45(9.25)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8.75(9.00)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0.43(0.26)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28605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Ease of use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8.85(9.75)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9.00(10.0)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0.61(0.26)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018367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Responsiveness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9.35(9.90)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9.00(10.0)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0.58(0.22)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977315"/>
                  </a:ext>
                </a:extLst>
              </a:tr>
            </a:tbl>
          </a:graphicData>
        </a:graphic>
      </p:graphicFrame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6874CC99-0705-30C6-5E91-283D71588F46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C1E60-2D54-32EE-F964-B9D4FD60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9" y="4234793"/>
            <a:ext cx="5473050" cy="2290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91F4D1-EE5F-4FA0-8D83-3A70BAB3D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154" y="4228537"/>
            <a:ext cx="5794969" cy="22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379455"/>
            <a:ext cx="11432977" cy="623248"/>
          </a:xfrm>
        </p:spPr>
        <p:txBody>
          <a:bodyPr/>
          <a:lstStyle/>
          <a:p>
            <a:r>
              <a:rPr lang="en-US" dirty="0">
                <a:latin typeface="+mj-lt"/>
                <a:cs typeface="Calibri"/>
              </a:rPr>
              <a:t>Discussion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382DC528-FCBC-87E6-CEDC-6C85F717F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389717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n-lt"/>
              </a:rPr>
              <a:t>Summary</a:t>
            </a:r>
          </a:p>
          <a:p>
            <a:pPr lvl="1"/>
            <a:r>
              <a:rPr lang="en-US" sz="2000" dirty="0">
                <a:latin typeface="+mn-lt"/>
                <a:cs typeface="Calibri"/>
              </a:rPr>
              <a:t>Our work introduces a </a:t>
            </a:r>
            <a:r>
              <a:rPr lang="en-US" sz="2000" dirty="0" err="1">
                <a:latin typeface="+mn-lt"/>
                <a:cs typeface="Calibri"/>
              </a:rPr>
              <a:t>Galerkin</a:t>
            </a:r>
            <a:r>
              <a:rPr lang="en-US" sz="2000" dirty="0">
                <a:latin typeface="+mn-lt"/>
                <a:cs typeface="Calibri"/>
              </a:rPr>
              <a:t>-enhanced graph-based FEM algorithm for interactive, real-time fracture and cutting simulation.</a:t>
            </a:r>
          </a:p>
          <a:p>
            <a:pPr lvl="1"/>
            <a:r>
              <a:rPr lang="en-US" sz="2000" dirty="0">
                <a:latin typeface="+mn-lt"/>
              </a:rPr>
              <a:t>Using this algorithm, we develop an interactive virtual sculpting framework and present various dynamic simulation scenarios to demonstrate its effectiveness and usability.</a:t>
            </a:r>
          </a:p>
          <a:p>
            <a:r>
              <a:rPr lang="en-US" sz="2400" b="1" dirty="0">
                <a:solidFill>
                  <a:srgbClr val="00B050"/>
                </a:solidFill>
                <a:latin typeface="+mn-lt"/>
              </a:rPr>
              <a:t>Future Work</a:t>
            </a:r>
          </a:p>
          <a:p>
            <a:pPr lvl="1"/>
            <a:r>
              <a:rPr lang="en-US" sz="2000" dirty="0">
                <a:latin typeface="+mn-lt"/>
              </a:rPr>
              <a:t>A promising future research direction is enhancing volume preservation accuracy while maintaining real-time performance. </a:t>
            </a: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7231CD31-70B7-A5AF-F04C-53730C9A3C1A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68A8C-5812-174B-9853-5F91B83F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9B8E6-2AC9-AC41-8342-EEB693A1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908" y="2037250"/>
            <a:ext cx="6592184" cy="139175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4EB82-B53C-905F-A03D-12BD336ED87D}"/>
              </a:ext>
            </a:extLst>
          </p:cNvPr>
          <p:cNvSpPr txBox="1"/>
          <p:nvPr/>
        </p:nvSpPr>
        <p:spPr>
          <a:xfrm>
            <a:off x="1556657" y="3337088"/>
            <a:ext cx="9078686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IN" sz="2000" dirty="0">
                <a:solidFill>
                  <a:srgbClr val="C00000"/>
                </a:solidFill>
              </a:rPr>
              <a:t>https://avirupmandal.github.io/interactive-fracture-grapp2025/</a:t>
            </a:r>
          </a:p>
        </p:txBody>
      </p:sp>
    </p:spTree>
    <p:extLst>
      <p:ext uri="{BB962C8B-B14F-4D97-AF65-F5344CB8AC3E}">
        <p14:creationId xmlns:p14="http://schemas.microsoft.com/office/powerpoint/2010/main" val="3272584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335060"/>
            <a:ext cx="11432977" cy="623248"/>
          </a:xfrm>
        </p:spPr>
        <p:txBody>
          <a:bodyPr/>
          <a:lstStyle/>
          <a:p>
            <a:r>
              <a:rPr lang="en-US" dirty="0" err="1">
                <a:latin typeface="+mj-lt"/>
                <a:cs typeface="Calibri"/>
              </a:rPr>
              <a:t>Galerkin</a:t>
            </a:r>
            <a:r>
              <a:rPr lang="en-US" dirty="0">
                <a:latin typeface="+mj-lt"/>
                <a:cs typeface="Calibri"/>
              </a:rPr>
              <a:t> enhanced graph-based FEM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CD7465C6-CB9B-B865-BBD8-E7514DB5AAD6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D7FC9B1E-287B-81B9-E0A2-96CA8AA08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13" y="1656040"/>
            <a:ext cx="5151459" cy="1772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+mn-lt"/>
              </a:rPr>
              <a:t>Galerkin</a:t>
            </a:r>
            <a:r>
              <a:rPr lang="en-US" sz="2400" b="1" dirty="0">
                <a:latin typeface="+mn-lt"/>
              </a:rPr>
              <a:t> multigrid method </a:t>
            </a:r>
            <a:r>
              <a:rPr lang="en-US" sz="2400" dirty="0">
                <a:latin typeface="+mn-lt"/>
              </a:rPr>
              <a:t>can run simulation for </a:t>
            </a:r>
            <a:r>
              <a:rPr lang="en-US" sz="2400" dirty="0">
                <a:solidFill>
                  <a:srgbClr val="00B050"/>
                </a:solidFill>
                <a:latin typeface="+mn-lt"/>
              </a:rPr>
              <a:t>high resolution meshes (~ 600k)</a:t>
            </a:r>
            <a:r>
              <a:rPr lang="en-US" sz="2400" dirty="0">
                <a:latin typeface="+mn-lt"/>
              </a:rPr>
              <a:t> at an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interactive rate by CUDA parallelization </a:t>
            </a:r>
            <a:endParaRPr lang="en-US" sz="2400" dirty="0">
              <a:latin typeface="+mn-lt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06B85362-4B37-E467-B257-1E08F1F7DF7E}"/>
              </a:ext>
            </a:extLst>
          </p:cNvPr>
          <p:cNvSpPr/>
          <p:nvPr/>
        </p:nvSpPr>
        <p:spPr>
          <a:xfrm>
            <a:off x="5665380" y="2238866"/>
            <a:ext cx="669303" cy="648092"/>
          </a:xfrm>
          <a:prstGeom prst="plus">
            <a:avLst>
              <a:gd name="adj" fmla="val 39286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2C74B3D-1DEC-F4B2-B71F-943795836ADC}"/>
              </a:ext>
            </a:extLst>
          </p:cNvPr>
          <p:cNvSpPr txBox="1">
            <a:spLocks/>
          </p:cNvSpPr>
          <p:nvPr/>
        </p:nvSpPr>
        <p:spPr>
          <a:xfrm>
            <a:off x="6787298" y="1875214"/>
            <a:ext cx="4858970" cy="17729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Qualcomm Regular" pitchFamily="34" charset="0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n-lt"/>
              </a:rPr>
              <a:t>Graph-based FEM </a:t>
            </a:r>
            <a:r>
              <a:rPr lang="en-US" sz="2400" dirty="0">
                <a:latin typeface="+mn-lt"/>
              </a:rPr>
              <a:t>can render fracture/cutting with </a:t>
            </a:r>
            <a:r>
              <a:rPr lang="en-US" sz="2400" dirty="0">
                <a:solidFill>
                  <a:srgbClr val="00B050"/>
                </a:solidFill>
                <a:latin typeface="+mn-lt"/>
              </a:rPr>
              <a:t>negligible computational overhead</a:t>
            </a:r>
            <a:endParaRPr lang="en-US" sz="2400" dirty="0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1C0ACE-E89A-9D83-1371-8DB04861A31A}"/>
              </a:ext>
            </a:extLst>
          </p:cNvPr>
          <p:cNvSpPr/>
          <p:nvPr/>
        </p:nvSpPr>
        <p:spPr>
          <a:xfrm>
            <a:off x="141402" y="1709842"/>
            <a:ext cx="5263301" cy="1894788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D5C344-A021-0240-3BC0-A722B24E8338}"/>
              </a:ext>
            </a:extLst>
          </p:cNvPr>
          <p:cNvSpPr/>
          <p:nvPr/>
        </p:nvSpPr>
        <p:spPr>
          <a:xfrm>
            <a:off x="6560991" y="1709842"/>
            <a:ext cx="5263301" cy="1894788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0B57D-D3C8-AFC3-F8CE-C75749DED6BF}"/>
              </a:ext>
            </a:extLst>
          </p:cNvPr>
          <p:cNvSpPr txBox="1"/>
          <p:nvPr/>
        </p:nvSpPr>
        <p:spPr>
          <a:xfrm>
            <a:off x="287613" y="4788816"/>
            <a:ext cx="11560820" cy="11543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Combining them together we can design interactive fracture/cutting framework!!</a:t>
            </a:r>
            <a:endParaRPr lang="en-IN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1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11" grpId="0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2" y="292617"/>
            <a:ext cx="11432977" cy="623248"/>
          </a:xfrm>
        </p:spPr>
        <p:txBody>
          <a:bodyPr/>
          <a:lstStyle/>
          <a:p>
            <a:r>
              <a:rPr lang="en-US" dirty="0">
                <a:latin typeface="+mj-lt"/>
                <a:cs typeface="Calibri"/>
              </a:rPr>
              <a:t>Contributions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6C0E80F-EB00-4661-A2D7-474DE6CCE839}"/>
              </a:ext>
            </a:extLst>
          </p:cNvPr>
          <p:cNvSpPr txBox="1">
            <a:spLocks/>
          </p:cNvSpPr>
          <p:nvPr/>
        </p:nvSpPr>
        <p:spPr>
          <a:xfrm>
            <a:off x="118068" y="1299883"/>
            <a:ext cx="10980695" cy="491238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+mn-lt"/>
                <a:cs typeface="Calibri"/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Combined the </a:t>
            </a:r>
            <a:r>
              <a:rPr lang="en-US" sz="2800" dirty="0" err="1">
                <a:solidFill>
                  <a:srgbClr val="0070C0"/>
                </a:solidFill>
                <a:latin typeface="+mn-lt"/>
                <a:cs typeface="Calibri"/>
              </a:rPr>
              <a:t>Galerkin</a:t>
            </a:r>
            <a:r>
              <a:rPr lang="en-US" sz="2800" dirty="0">
                <a:solidFill>
                  <a:srgbClr val="0070C0"/>
                </a:solidFill>
                <a:latin typeface="+mn-lt"/>
                <a:cs typeface="Calibri"/>
              </a:rPr>
              <a:t> multigrid method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 with a </a:t>
            </a:r>
            <a:r>
              <a:rPr lang="en-US" sz="2800" dirty="0">
                <a:solidFill>
                  <a:srgbClr val="0070C0"/>
                </a:solidFill>
                <a:latin typeface="+mn-lt"/>
                <a:cs typeface="Calibri"/>
              </a:rPr>
              <a:t>graph-based Finite Element Method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 to develop a physically based fracture and cutting algorithm that can run at interactive rates.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+mn-lt"/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+mn-lt"/>
                <a:cs typeface="Calibri"/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Part of the simulations are </a:t>
            </a:r>
            <a:r>
              <a:rPr lang="en-US" sz="2800" dirty="0">
                <a:solidFill>
                  <a:srgbClr val="0070C0"/>
                </a:solidFill>
                <a:latin typeface="+mn-lt"/>
                <a:cs typeface="Calibri"/>
              </a:rPr>
              <a:t>parallelized using GPU 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to meet the real-time constraints.</a:t>
            </a:r>
            <a:r>
              <a:rPr lang="en-US" sz="2800" dirty="0">
                <a:solidFill>
                  <a:srgbClr val="FFC000"/>
                </a:solidFill>
                <a:latin typeface="+mn-lt"/>
                <a:cs typeface="Calibri"/>
              </a:rPr>
              <a:t> </a:t>
            </a:r>
          </a:p>
          <a:p>
            <a:pPr marL="0" indent="0">
              <a:buNone/>
            </a:pPr>
            <a:endParaRPr lang="en-US" sz="2800" dirty="0">
              <a:solidFill>
                <a:srgbClr val="FFC000"/>
              </a:solidFill>
              <a:latin typeface="+mn-lt"/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+mn-lt"/>
                <a:cs typeface="Calibri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Developed an </a:t>
            </a:r>
            <a:r>
              <a:rPr lang="en-US" sz="2800" dirty="0">
                <a:solidFill>
                  <a:srgbClr val="4767AA"/>
                </a:solidFill>
                <a:latin typeface="+mn-lt"/>
                <a:cs typeface="Calibri"/>
              </a:rPr>
              <a:t>interactive cutting and sculpting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 application.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n-lt"/>
              <a:cs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+mn-lt"/>
                <a:cs typeface="Calibri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Conducted a user study to validate the </a:t>
            </a:r>
            <a:r>
              <a:rPr lang="en-US" sz="2800" dirty="0">
                <a:solidFill>
                  <a:srgbClr val="4767AA"/>
                </a:solidFill>
                <a:latin typeface="+mn-lt"/>
                <a:cs typeface="Calibri"/>
              </a:rPr>
              <a:t>physical plausibility, ease of use, and responsiveness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/>
              </a:rPr>
              <a:t> of the developed application and method.</a:t>
            </a:r>
          </a:p>
        </p:txBody>
      </p:sp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1512D5A8-24DB-25D3-7FB7-41E59D14C9DD}"/>
              </a:ext>
            </a:extLst>
          </p:cNvPr>
          <p:cNvSpPr txBox="1">
            <a:spLocks/>
          </p:cNvSpPr>
          <p:nvPr/>
        </p:nvSpPr>
        <p:spPr>
          <a:xfrm>
            <a:off x="11098763" y="6556248"/>
            <a:ext cx="673360" cy="3017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AE9FA-3F8D-0D45-ABEA-B1C7A7244A1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FB382-5E97-47D8-C93C-F9A335420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8E67A-AFE8-D21C-AC2C-E2C97A1B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90570D-C757-E524-E905-B18C7922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46" y="1077686"/>
            <a:ext cx="11696308" cy="3265714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Graph-based Finite Element Method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82C4A5-D247-853C-CDCE-34C7D2EA0FA2}"/>
              </a:ext>
            </a:extLst>
          </p:cNvPr>
          <p:cNvSpPr txBox="1"/>
          <p:nvPr/>
        </p:nvSpPr>
        <p:spPr>
          <a:xfrm>
            <a:off x="247846" y="5965160"/>
            <a:ext cx="1169630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>
              <a:buAutoNum type="arabicPeriod"/>
            </a:pPr>
            <a:r>
              <a:rPr lang="en-US" sz="1050" b="1" i="0" dirty="0">
                <a:effectLst/>
              </a:rPr>
              <a:t>Remeshing-Free Graph-Based Finite Element Method for Fracture Simulation</a:t>
            </a:r>
            <a:r>
              <a:rPr lang="en-IN" sz="1050" b="1" i="0" dirty="0">
                <a:effectLst/>
              </a:rPr>
              <a:t>. </a:t>
            </a:r>
            <a:r>
              <a:rPr lang="en-IN" sz="1050" i="0" dirty="0">
                <a:effectLst/>
              </a:rPr>
              <a:t>A. Mandal</a:t>
            </a:r>
            <a:r>
              <a:rPr lang="en-IN" sz="1050" b="0" i="0" dirty="0">
                <a:effectLst/>
              </a:rPr>
              <a:t>, P. Chaudhuri, and S. Chaudhuri. Computer Graphics Forum</a:t>
            </a:r>
            <a:r>
              <a:rPr lang="en-IN" sz="1050" b="0" i="1" dirty="0">
                <a:effectLst/>
              </a:rPr>
              <a:t>. </a:t>
            </a:r>
            <a:r>
              <a:rPr lang="en-IN" sz="1050" b="0" dirty="0">
                <a:effectLst/>
              </a:rPr>
              <a:t>2023</a:t>
            </a:r>
            <a:r>
              <a:rPr lang="en-IN" sz="1050" b="0" i="0" dirty="0">
                <a:effectLst/>
              </a:rPr>
              <a:t>.</a:t>
            </a:r>
          </a:p>
          <a:p>
            <a:pPr marL="685800" lvl="1" indent="-228600">
              <a:buFontTx/>
              <a:buAutoNum type="arabicPeriod"/>
            </a:pPr>
            <a:r>
              <a:rPr lang="en-US" sz="1050" b="1" i="0" dirty="0">
                <a:effectLst/>
              </a:rPr>
              <a:t>Scalable Visual Simulation of Ductile and Brittle Fracture</a:t>
            </a:r>
            <a:r>
              <a:rPr lang="en-IN" sz="1050" dirty="0"/>
              <a:t>. </a:t>
            </a:r>
            <a:r>
              <a:rPr lang="en-IN" sz="1050" i="0" dirty="0">
                <a:effectLst/>
              </a:rPr>
              <a:t>A. Mandal</a:t>
            </a:r>
            <a:r>
              <a:rPr lang="en-IN" sz="1050" b="0" i="0" dirty="0">
                <a:effectLst/>
              </a:rPr>
              <a:t>, P. Chaudhuri, and S. Chaudhuri. ACM SIGGRAPH Posters</a:t>
            </a:r>
            <a:r>
              <a:rPr lang="en-IN" sz="1050" b="0" i="1" dirty="0">
                <a:effectLst/>
              </a:rPr>
              <a:t>. </a:t>
            </a:r>
            <a:r>
              <a:rPr lang="en-IN" sz="1050" b="0" dirty="0">
                <a:effectLst/>
              </a:rPr>
              <a:t>2021</a:t>
            </a:r>
            <a:r>
              <a:rPr lang="en-IN" sz="1050" b="0" i="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43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is Finite Element Method?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77301FA-4187-F6A1-5D3B-8CCF870C5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98" y="1114787"/>
            <a:ext cx="11173139" cy="8177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C00000"/>
                </a:solidFill>
              </a:rPr>
              <a:t>Method to numerically solve differential equations that generally appear in engineering, mathematics and physics.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22087B9-2F6D-C0A6-9E06-796BFE29D31A}"/>
              </a:ext>
            </a:extLst>
          </p:cNvPr>
          <p:cNvSpPr txBox="1">
            <a:spLocks/>
          </p:cNvSpPr>
          <p:nvPr/>
        </p:nvSpPr>
        <p:spPr>
          <a:xfrm>
            <a:off x="424397" y="2168165"/>
            <a:ext cx="5671603" cy="24147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Overview of FEM </a:t>
            </a:r>
          </a:p>
          <a:p>
            <a:r>
              <a:rPr lang="en-US" sz="2000" dirty="0"/>
              <a:t>Approximate a continuous domain with finite number of discrete elements</a:t>
            </a:r>
          </a:p>
          <a:p>
            <a:r>
              <a:rPr lang="en-US" sz="2000" dirty="0"/>
              <a:t>Elements can be </a:t>
            </a:r>
            <a:r>
              <a:rPr lang="en-US" sz="2000" dirty="0">
                <a:solidFill>
                  <a:srgbClr val="0070C0"/>
                </a:solidFill>
              </a:rPr>
              <a:t>triangular/square for 2D</a:t>
            </a:r>
            <a:r>
              <a:rPr lang="en-US" sz="2000" dirty="0"/>
              <a:t> domain or </a:t>
            </a:r>
            <a:r>
              <a:rPr lang="en-US" sz="2000" dirty="0">
                <a:solidFill>
                  <a:srgbClr val="0070C0"/>
                </a:solidFill>
              </a:rPr>
              <a:t>tetrahedral/cube for 3D</a:t>
            </a:r>
            <a:r>
              <a:rPr lang="en-US" sz="2000" dirty="0"/>
              <a:t> domain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EBB59-8D65-F234-98F0-3CE9BA148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2" y="4763793"/>
            <a:ext cx="1516511" cy="1417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FC2077-09CB-87BD-8D40-6F79E2A6E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162" y="4702827"/>
            <a:ext cx="1409822" cy="153937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BAB0D7-F0C3-A7C1-FE85-C4481ABB104E}"/>
              </a:ext>
            </a:extLst>
          </p:cNvPr>
          <p:cNvCxnSpPr>
            <a:cxnSpLocks/>
          </p:cNvCxnSpPr>
          <p:nvPr/>
        </p:nvCxnSpPr>
        <p:spPr>
          <a:xfrm>
            <a:off x="2416702" y="5472514"/>
            <a:ext cx="142656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D58021-9444-BDBF-5A1D-8E854F4574EC}"/>
              </a:ext>
            </a:extLst>
          </p:cNvPr>
          <p:cNvSpPr txBox="1"/>
          <p:nvPr/>
        </p:nvSpPr>
        <p:spPr>
          <a:xfrm>
            <a:off x="123923" y="6556375"/>
            <a:ext cx="119441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050" b="1" dirty="0"/>
              <a:t>3D mesh</a:t>
            </a:r>
            <a:r>
              <a:rPr lang="en-US" sz="1050" b="1" i="0" dirty="0">
                <a:effectLst/>
              </a:rPr>
              <a:t> is a royalty-free image from </a:t>
            </a:r>
            <a:r>
              <a:rPr lang="en-US" sz="1050" b="1" dirty="0"/>
              <a:t>s</a:t>
            </a:r>
            <a:r>
              <a:rPr lang="en-US" sz="1050" b="1" i="0" dirty="0">
                <a:effectLst/>
              </a:rPr>
              <a:t>hutterstock.com</a:t>
            </a:r>
            <a:r>
              <a:rPr lang="en-IN" sz="1050" b="1" i="0" dirty="0">
                <a:effectLst/>
              </a:rPr>
              <a:t> </a:t>
            </a:r>
            <a:endParaRPr lang="en-IN" sz="1050" b="0" i="0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AAA751-25CF-E8FF-6BA0-F36225C80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265" y="2173327"/>
            <a:ext cx="5218608" cy="35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4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is Finite Element Method?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77301FA-4187-F6A1-5D3B-8CCF870C5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98" y="1114787"/>
            <a:ext cx="11173139" cy="8177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C00000"/>
                </a:solidFill>
              </a:rPr>
              <a:t>Method to numerically solve differential equations that generally appear in engineering, mathematics and physics.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22087B9-2F6D-C0A6-9E06-796BFE29D31A}"/>
              </a:ext>
            </a:extLst>
          </p:cNvPr>
          <p:cNvSpPr txBox="1">
            <a:spLocks/>
          </p:cNvSpPr>
          <p:nvPr/>
        </p:nvSpPr>
        <p:spPr>
          <a:xfrm>
            <a:off x="424397" y="2168165"/>
            <a:ext cx="5671603" cy="438821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Overview of FEM </a:t>
            </a:r>
          </a:p>
          <a:p>
            <a:r>
              <a:rPr lang="en-US" sz="2000" dirty="0"/>
              <a:t>Approximate a continuous domain with finite number of discrete elements</a:t>
            </a:r>
          </a:p>
          <a:p>
            <a:r>
              <a:rPr lang="en-US" sz="2000" dirty="0"/>
              <a:t>Elements can be </a:t>
            </a:r>
            <a:r>
              <a:rPr lang="en-US" sz="2000" dirty="0">
                <a:solidFill>
                  <a:srgbClr val="0070C0"/>
                </a:solidFill>
              </a:rPr>
              <a:t>triangular/square for 2D</a:t>
            </a:r>
            <a:r>
              <a:rPr lang="en-US" sz="2000" dirty="0"/>
              <a:t> domain or </a:t>
            </a:r>
            <a:r>
              <a:rPr lang="en-US" sz="2000" dirty="0">
                <a:solidFill>
                  <a:srgbClr val="0070C0"/>
                </a:solidFill>
              </a:rPr>
              <a:t>tetrahedral/cube for 3D</a:t>
            </a:r>
            <a:r>
              <a:rPr lang="en-US" sz="2000" dirty="0"/>
              <a:t> domain</a:t>
            </a:r>
          </a:p>
          <a:p>
            <a:r>
              <a:rPr lang="en-US" sz="2000" dirty="0"/>
              <a:t>An </a:t>
            </a:r>
            <a:r>
              <a:rPr lang="en-US" sz="2000" dirty="0">
                <a:solidFill>
                  <a:srgbClr val="7C368A"/>
                </a:solidFill>
              </a:rPr>
              <a:t>unknown function</a:t>
            </a:r>
            <a:r>
              <a:rPr lang="en-US" sz="2000" dirty="0"/>
              <a:t> is approximated over this finite domain and solved using an iterative method by </a:t>
            </a:r>
            <a:r>
              <a:rPr lang="en-US" sz="2000" dirty="0">
                <a:solidFill>
                  <a:srgbClr val="7C368A"/>
                </a:solidFill>
              </a:rPr>
              <a:t>minimizing an error</a:t>
            </a:r>
            <a:endParaRPr lang="en-US" sz="2000" dirty="0"/>
          </a:p>
          <a:p>
            <a:r>
              <a:rPr lang="en-US" sz="2000" b="1" dirty="0">
                <a:solidFill>
                  <a:srgbClr val="00B050"/>
                </a:solidFill>
              </a:rPr>
              <a:t>Simulating object deformation and fracture with FEM </a:t>
            </a:r>
          </a:p>
          <a:p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195BE-1150-C3C9-272D-EAFB8683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680" y="1576218"/>
            <a:ext cx="4216720" cy="4306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3F4BA7-A18E-AA0B-3C23-39D72AF68346}"/>
              </a:ext>
            </a:extLst>
          </p:cNvPr>
          <p:cNvSpPr txBox="1"/>
          <p:nvPr/>
        </p:nvSpPr>
        <p:spPr>
          <a:xfrm>
            <a:off x="6887616" y="5883081"/>
            <a:ext cx="42739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b="1" dirty="0"/>
              <a:t>Image Courtesy: Pfaff et al., </a:t>
            </a:r>
            <a:r>
              <a:rPr lang="en-US" sz="1050" b="1" i="0" u="none" strike="noStrike" baseline="0" dirty="0"/>
              <a:t>Learning Mesh-Based Simulation with Graph Networks</a:t>
            </a:r>
            <a:r>
              <a:rPr lang="en-IN" sz="1050" b="1" i="0" u="none" strike="noStrike" baseline="0" dirty="0"/>
              <a:t>, ICLR 2021</a:t>
            </a:r>
            <a:r>
              <a:rPr lang="en-IN" sz="1050" b="1" i="0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52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1"/>
            <a:ext cx="10715777" cy="1316736"/>
          </a:xfrm>
        </p:spPr>
        <p:txBody>
          <a:bodyPr/>
          <a:lstStyle/>
          <a:p>
            <a:r>
              <a:rPr lang="en-US" sz="3600" dirty="0"/>
              <a:t>Deformation with FEM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722087B9-2F6D-C0A6-9E06-796BFE29D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320" y="3804075"/>
                <a:ext cx="10989467" cy="2067909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rgbClr val="0070C0"/>
                    </a:solidFill>
                  </a:rPr>
                  <a:t>External force</a:t>
                </a:r>
                <a:r>
                  <a:rPr lang="en-US" sz="2400" dirty="0"/>
                  <a:t> causes the object change the shape</a:t>
                </a:r>
              </a:p>
              <a:p>
                <a:r>
                  <a:rPr lang="en-US" sz="2400" dirty="0"/>
                  <a:t> Deformed object generates </a:t>
                </a:r>
                <a:r>
                  <a:rPr lang="en-US" sz="2400" dirty="0">
                    <a:solidFill>
                      <a:srgbClr val="00B050"/>
                    </a:solidFill>
                  </a:rPr>
                  <a:t>internal hyper-elastic strain energy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endParaRPr lang="en-US" sz="2800" b="1" dirty="0"/>
              </a:p>
              <a:p>
                <a:r>
                  <a:rPr lang="en-US" sz="2400" dirty="0"/>
                  <a:t>Internal strain energy produces </a:t>
                </a:r>
                <a:r>
                  <a:rPr lang="en-US" sz="2400" dirty="0">
                    <a:solidFill>
                      <a:srgbClr val="0070C0"/>
                    </a:solidFill>
                  </a:rPr>
                  <a:t>internal elastic forces</a:t>
                </a:r>
                <a:r>
                  <a:rPr lang="en-US" sz="2400" dirty="0"/>
                  <a:t> which helps the object to recover its </a:t>
                </a:r>
                <a:r>
                  <a:rPr lang="en-US" sz="2400" dirty="0">
                    <a:solidFill>
                      <a:srgbClr val="00B050"/>
                    </a:solidFill>
                  </a:rPr>
                  <a:t>original shape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722087B9-2F6D-C0A6-9E06-796BFE29D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0" y="3804075"/>
                <a:ext cx="10989467" cy="2067909"/>
              </a:xfrm>
              <a:prstGeom prst="rect">
                <a:avLst/>
              </a:prstGeom>
              <a:blipFill>
                <a:blip r:embed="rId2"/>
                <a:stretch>
                  <a:fillRect l="-1609" r="-832" b="-1238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48D3F32-7C5B-FF4D-59DE-B7D20E25D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0" y="1699869"/>
            <a:ext cx="10953360" cy="15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42F615B-9563-B54C-8FCC-B5A41CEA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1"/>
            <a:ext cx="10715777" cy="1316736"/>
          </a:xfrm>
        </p:spPr>
        <p:txBody>
          <a:bodyPr/>
          <a:lstStyle/>
          <a:p>
            <a:r>
              <a:rPr lang="en-US" sz="3600" dirty="0"/>
              <a:t>Mathematical model for FEM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6E5B-1933-3E40-BDDD-FF62A4CCFB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556375"/>
            <a:ext cx="674687" cy="301625"/>
          </a:xfrm>
          <a:prstGeom prst="rect">
            <a:avLst/>
          </a:prstGeom>
        </p:spPr>
        <p:txBody>
          <a:bodyPr/>
          <a:lstStyle/>
          <a:p>
            <a:fld id="{897AE9FA-3F8D-0D45-ABEA-B1C7A7244A19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D3D834E3-B54E-7179-0907-DF0CC25404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687" y="3113314"/>
                <a:ext cx="11517313" cy="3362790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is </a:t>
                </a:r>
                <a:r>
                  <a:rPr lang="en-US" sz="2400" dirty="0">
                    <a:solidFill>
                      <a:srgbClr val="00B050"/>
                    </a:solidFill>
                  </a:rPr>
                  <a:t>displacement field</a:t>
                </a:r>
                <a:r>
                  <a:rPr lang="en-US" sz="2400" dirty="0"/>
                  <a:t> over the domain of the object</a:t>
                </a:r>
              </a:p>
              <a:p>
                <a:r>
                  <a:rPr lang="en-US" sz="2400" dirty="0"/>
                  <a:t>Using classical </a:t>
                </a:r>
                <a:r>
                  <a:rPr lang="en-US" sz="2400" dirty="0" err="1"/>
                  <a:t>mech</a:t>
                </a:r>
                <a:r>
                  <a:rPr lang="en-US" sz="2400" dirty="0"/>
                  <a:t>a</a:t>
                </a:r>
                <a:r>
                  <a:rPr lang="en-US" sz="2400" dirty="0" err="1"/>
                  <a:t>nics</a:t>
                </a:r>
                <a14:m>
                  <m:oMath xmlns:m="http://schemas.openxmlformats.org/officeDocument/2006/math">
                    <m:r>
                      <a:rPr lang="en-IN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acc>
                      <m:accPr>
                        <m:chr m:val="̈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p>
                    </m:sSup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acc>
                          <m:accPr>
                            <m:chr m:val="̈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𝑖𝑛𝑡</m:t>
                            </m:r>
                          </m:sup>
                        </m:sSubSup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Apply suitable </a:t>
                </a:r>
                <a:r>
                  <a:rPr lang="en-US" sz="2400" dirty="0">
                    <a:solidFill>
                      <a:srgbClr val="00B050"/>
                    </a:solidFill>
                  </a:rPr>
                  <a:t>numerical integration technique</a:t>
                </a:r>
                <a:r>
                  <a:rPr lang="en-US" sz="2400" dirty="0"/>
                  <a:t> to solve the system dynamics </a:t>
                </a:r>
              </a:p>
            </p:txBody>
          </p:sp>
        </mc:Choice>
        <mc:Fallback xmlns="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D3D834E3-B54E-7179-0907-DF0CC2540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87" y="3113314"/>
                <a:ext cx="11517313" cy="3362790"/>
              </a:xfrm>
              <a:prstGeom prst="rect">
                <a:avLst/>
              </a:prstGeom>
              <a:blipFill>
                <a:blip r:embed="rId2"/>
                <a:stretch>
                  <a:fillRect l="-153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84D654E-193B-2B85-0A50-587181E22161}"/>
              </a:ext>
            </a:extLst>
          </p:cNvPr>
          <p:cNvGrpSpPr/>
          <p:nvPr/>
        </p:nvGrpSpPr>
        <p:grpSpPr>
          <a:xfrm>
            <a:off x="429208" y="4859442"/>
            <a:ext cx="5002763" cy="1462901"/>
            <a:chOff x="429208" y="4755382"/>
            <a:chExt cx="5002763" cy="1462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7D03F2D-BCA6-2EEE-046F-4037769E5A86}"/>
                    </a:ext>
                  </a:extLst>
                </p:cNvPr>
                <p:cNvSpPr txBox="1"/>
                <p:nvPr/>
              </p:nvSpPr>
              <p:spPr>
                <a:xfrm>
                  <a:off x="429208" y="4755382"/>
                  <a:ext cx="5002763" cy="1462901"/>
                </a:xfrm>
                <a:prstGeom prst="rect">
                  <a:avLst/>
                </a:prstGeom>
                <a:noFill/>
              </p:spPr>
              <p:txBody>
                <a:bodyPr wrap="square" l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  <a:spcAft>
                      <a:spcPts val="600"/>
                    </a:spcAft>
                    <a:buClr>
                      <a:schemeClr val="accent2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</m:nary>
                      </m:oMath>
                    </m:oMathPara>
                  </a14:m>
                  <a:endParaRPr lang="en-IN" sz="24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7D03F2D-BCA6-2EEE-046F-4037769E5A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208" y="4755382"/>
                  <a:ext cx="5002763" cy="146290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1C9EF3B-AF79-0962-586B-FACE1BD4F78C}"/>
                </a:ext>
              </a:extLst>
            </p:cNvPr>
            <p:cNvSpPr/>
            <p:nvPr/>
          </p:nvSpPr>
          <p:spPr>
            <a:xfrm>
              <a:off x="1370434" y="4844575"/>
              <a:ext cx="2899317" cy="128451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408761-9E49-7F94-041F-640E625F01B9}"/>
              </a:ext>
            </a:extLst>
          </p:cNvPr>
          <p:cNvSpPr txBox="1"/>
          <p:nvPr/>
        </p:nvSpPr>
        <p:spPr>
          <a:xfrm>
            <a:off x="4659086" y="4849536"/>
            <a:ext cx="6858227" cy="148271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IN" sz="2400" b="1" i="1" dirty="0">
                <a:solidFill>
                  <a:srgbClr val="C00000"/>
                </a:solidFill>
              </a:rPr>
              <a:t>Internal force = Partial derivative of internal strain energy </a:t>
            </a:r>
            <a:r>
              <a:rPr lang="en-IN" sz="2400" b="1" i="1" dirty="0" err="1">
                <a:solidFill>
                  <a:srgbClr val="C00000"/>
                </a:solidFill>
              </a:rPr>
              <a:t>w.r.t.</a:t>
            </a:r>
            <a:r>
              <a:rPr lang="en-IN" sz="2400" b="1" i="1" dirty="0">
                <a:solidFill>
                  <a:srgbClr val="C00000"/>
                </a:solidFill>
              </a:rPr>
              <a:t> displacement field and integrated over </a:t>
            </a:r>
            <a:r>
              <a:rPr lang="en-IN" sz="2400" b="1" i="1">
                <a:solidFill>
                  <a:srgbClr val="C00000"/>
                </a:solidFill>
              </a:rPr>
              <a:t>the element </a:t>
            </a:r>
            <a:r>
              <a:rPr lang="en-IN" sz="2400" b="1" i="1" dirty="0">
                <a:solidFill>
                  <a:srgbClr val="C00000"/>
                </a:solidFill>
              </a:rPr>
              <a:t>domain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640C68-52F8-CDF3-2C2F-AA040F4D6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43" y="1326643"/>
            <a:ext cx="10163106" cy="17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s2022_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6459"/>
      </a:accent1>
      <a:accent2>
        <a:srgbClr val="E6AF57"/>
      </a:accent2>
      <a:accent3>
        <a:srgbClr val="4767AA"/>
      </a:accent3>
      <a:accent4>
        <a:srgbClr val="1A1F1F"/>
      </a:accent4>
      <a:accent5>
        <a:srgbClr val="989898"/>
      </a:accent5>
      <a:accent6>
        <a:srgbClr val="E0E0DF"/>
      </a:accent6>
      <a:hlink>
        <a:srgbClr val="E5AE57"/>
      </a:hlink>
      <a:folHlink>
        <a:srgbClr val="E5AE5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tlCol="0">
        <a:spAutoFit/>
      </a:bodyPr>
      <a:lstStyle>
        <a:defPPr marL="236538" indent="-236538" algn="l">
          <a:lnSpc>
            <a:spcPct val="130000"/>
          </a:lnSpc>
          <a:spcAft>
            <a:spcPts val="600"/>
          </a:spcAft>
          <a:buClr>
            <a:schemeClr val="accent2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2473</TotalTime>
  <Words>921</Words>
  <Application>Microsoft Office PowerPoint</Application>
  <PresentationFormat>Widescreen</PresentationFormat>
  <Paragraphs>142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Qualcomm Regular</vt:lpstr>
      <vt:lpstr>System Font Regular</vt:lpstr>
      <vt:lpstr>Office Theme</vt:lpstr>
      <vt:lpstr>Galerkin Enhanced Graph-based FEM for Interactive Fracture and Sculpting Applications</vt:lpstr>
      <vt:lpstr>Motivation</vt:lpstr>
      <vt:lpstr>Galerkin enhanced graph-based FEM</vt:lpstr>
      <vt:lpstr>Contributions</vt:lpstr>
      <vt:lpstr>Graph-based Finite Element Method</vt:lpstr>
      <vt:lpstr>What is Finite Element Method?</vt:lpstr>
      <vt:lpstr>What is Finite Element Method?</vt:lpstr>
      <vt:lpstr>Deformation with FEM</vt:lpstr>
      <vt:lpstr>Mathematical model for FEM</vt:lpstr>
      <vt:lpstr>Challenges for Fracture</vt:lpstr>
      <vt:lpstr>Graph-based FEM for Fracture</vt:lpstr>
      <vt:lpstr>Graph-based FEM for Fracture</vt:lpstr>
      <vt:lpstr>Graph-based FEM for Fracture</vt:lpstr>
      <vt:lpstr>Graph-based FEM for Fracture</vt:lpstr>
      <vt:lpstr>Graph-based FEM for Fracture</vt:lpstr>
      <vt:lpstr>Loaf of Bread</vt:lpstr>
      <vt:lpstr>Galerkin Enhanced Graph-based Finite Element Method</vt:lpstr>
      <vt:lpstr>Galerkin Multigrid Method</vt:lpstr>
      <vt:lpstr>Galerkin-Enhanced Graph-FEM</vt:lpstr>
      <vt:lpstr>Galerkin Multigrid Method: Grid hierarchy</vt:lpstr>
      <vt:lpstr>Interactive sculpting: Deformation</vt:lpstr>
      <vt:lpstr>Interactive sculpting: Cutting</vt:lpstr>
      <vt:lpstr>Comparison: Galerkin vs Graph-based FEM</vt:lpstr>
      <vt:lpstr>User Study</vt:lpstr>
      <vt:lpstr>Discussion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claire@cubicleninjas.com</dc:creator>
  <cp:lastModifiedBy>Avirup Mandal</cp:lastModifiedBy>
  <cp:revision>993</cp:revision>
  <dcterms:created xsi:type="dcterms:W3CDTF">2020-09-03T21:14:56Z</dcterms:created>
  <dcterms:modified xsi:type="dcterms:W3CDTF">2025-02-22T12:20:02Z</dcterms:modified>
</cp:coreProperties>
</file>